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5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7" r:id="rId1"/>
    <p:sldMasterId id="2147483768" r:id="rId2"/>
    <p:sldMasterId id="2147483769" r:id="rId3"/>
    <p:sldMasterId id="2147483770" r:id="rId4"/>
    <p:sldMasterId id="2147483771" r:id="rId5"/>
    <p:sldMasterId id="2147483772" r:id="rId6"/>
  </p:sldMasterIdLst>
  <p:notesMasterIdLst>
    <p:notesMasterId r:id="rId52"/>
  </p:notesMasterIdLst>
  <p:sldIdLst>
    <p:sldId id="256" r:id="rId7"/>
    <p:sldId id="257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90" r:id="rId16"/>
    <p:sldId id="323" r:id="rId17"/>
    <p:sldId id="267" r:id="rId18"/>
    <p:sldId id="268" r:id="rId19"/>
    <p:sldId id="269" r:id="rId20"/>
    <p:sldId id="270" r:id="rId21"/>
    <p:sldId id="271" r:id="rId22"/>
    <p:sldId id="272" r:id="rId23"/>
    <p:sldId id="275" r:id="rId24"/>
    <p:sldId id="276" r:id="rId25"/>
    <p:sldId id="277" r:id="rId26"/>
    <p:sldId id="278" r:id="rId27"/>
    <p:sldId id="279" r:id="rId28"/>
    <p:sldId id="286" r:id="rId29"/>
    <p:sldId id="287" r:id="rId30"/>
    <p:sldId id="288" r:id="rId31"/>
    <p:sldId id="291" r:id="rId32"/>
    <p:sldId id="294" r:id="rId33"/>
    <p:sldId id="293" r:id="rId34"/>
    <p:sldId id="295" r:id="rId35"/>
    <p:sldId id="296" r:id="rId36"/>
    <p:sldId id="297" r:id="rId37"/>
    <p:sldId id="298" r:id="rId38"/>
    <p:sldId id="300" r:id="rId39"/>
    <p:sldId id="312" r:id="rId40"/>
    <p:sldId id="259" r:id="rId41"/>
    <p:sldId id="313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4" r:id="rId51"/>
  </p:sldIdLst>
  <p:sldSz cx="24384000" cy="13716000"/>
  <p:notesSz cx="6858000" cy="9144000"/>
  <p:embeddedFontLs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  <p:embeddedFont>
      <p:font typeface="Roboto Mono" panose="020B0604020202020204" charset="0"/>
      <p:regular r:id="rId61"/>
      <p:bold r:id="rId62"/>
      <p:italic r:id="rId63"/>
      <p:boldItalic r:id="rId64"/>
    </p:embeddedFont>
    <p:embeddedFont>
      <p:font typeface="Roboto Light" panose="020B060402020202020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Google Sans Medium" panose="020B0604020202020204" charset="0"/>
      <p:regular r:id="rId77"/>
      <p:bold r:id="rId78"/>
      <p:italic r:id="rId79"/>
      <p:boldItalic r:id="rId80"/>
    </p:embeddedFont>
    <p:embeddedFont>
      <p:font typeface="Google Sans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3">
          <p15:clr>
            <a:srgbClr val="9AA0A6"/>
          </p15:clr>
        </p15:guide>
        <p15:guide id="2" pos="1440">
          <p15:clr>
            <a:srgbClr val="9AA0A6"/>
          </p15:clr>
        </p15:guide>
        <p15:guide id="3" orient="horz" pos="2664">
          <p15:clr>
            <a:srgbClr val="9AA0A6"/>
          </p15:clr>
        </p15:guide>
        <p15:guide id="4" orient="horz" pos="4464">
          <p15:clr>
            <a:srgbClr val="9AA0A6"/>
          </p15:clr>
        </p15:guide>
        <p15:guide id="5" orient="horz" pos="1872">
          <p15:clr>
            <a:srgbClr val="9AA0A6"/>
          </p15:clr>
        </p15:guide>
        <p15:guide id="6" orient="horz" pos="3672">
          <p15:clr>
            <a:srgbClr val="9AA0A6"/>
          </p15:clr>
        </p15:guide>
        <p15:guide id="7" orient="horz" pos="817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08EBEC-25EF-4AE3-B398-C70668884BD0}">
  <a:tblStyle styleId="{5108EBEC-25EF-4AE3-B398-C70668884B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841" autoAdjust="0"/>
  </p:normalViewPr>
  <p:slideViewPr>
    <p:cSldViewPr snapToGrid="0">
      <p:cViewPr varScale="1">
        <p:scale>
          <a:sx n="40" d="100"/>
          <a:sy n="40" d="100"/>
        </p:scale>
        <p:origin x="1794" y="84"/>
      </p:cViewPr>
      <p:guideLst>
        <p:guide orient="horz" pos="503"/>
        <p:guide pos="1440"/>
        <p:guide orient="horz" pos="2664"/>
        <p:guide orient="horz" pos="4464"/>
        <p:guide orient="horz" pos="1872"/>
        <p:guide orient="horz" pos="3672"/>
        <p:guide orient="horz" pos="81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1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14.fntdata"/><Relationship Id="rId87" Type="http://schemas.openxmlformats.org/officeDocument/2006/relationships/theme" Target="theme/theme1.xml"/><Relationship Id="rId61" Type="http://schemas.openxmlformats.org/officeDocument/2006/relationships/font" Target="fonts/font9.fntdata"/><Relationship Id="rId8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8%D0%BD%D1%82%D0%B5%D1%80%D0%BF%D1%80%D0%B5%D1%82%D0%B8%D1%80%D1%83%D0%B5%D0%BC%D1%8B%D0%B9_%D1%8F%D0%B7%D1%8B%D0%BA_%D0%BF%D1%80%D0%BE%D0%B3%D1%80%D0%B0%D0%BC%D0%BC%D0%B8%D1%80%D0%BE%D0%B2%D0%B0%D0%BD%D0%B8%D1%8F" TargetMode="External"/><Relationship Id="rId7" Type="http://schemas.openxmlformats.org/officeDocument/2006/relationships/hyperlink" Target="https://ru.wikipedia.org/wiki/Jav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u.wikipedia.org/wiki/%D0%A1%D0%B8_(%D1%8F%D0%B7%D1%8B%D0%BA_%D0%BF%D1%80%D0%BE%D0%B3%D1%80%D0%B0%D0%BC%D0%BC%D0%B8%D1%80%D0%BE%D0%B2%D0%B0%D0%BD%D0%B8%D1%8F)" TargetMode="External"/><Relationship Id="rId5" Type="http://schemas.openxmlformats.org/officeDocument/2006/relationships/hyperlink" Target="https://ru.wikipedia.org/wiki/%D0%A4%D0%BE%D1%80%D1%82%D1%80%D0%B0%D0%BD" TargetMode="External"/><Relationship Id="rId4" Type="http://schemas.openxmlformats.org/officeDocument/2006/relationships/hyperlink" Target="https://ru.wikipedia.org/wiki/%D0%9A%D0%BE%D0%BC%D0%BF%D0%B8%D0%BB%D0%B8%D1%80%D1%83%D0%B5%D0%BC%D1%8B%D0%B9_%D1%8F%D0%B7%D1%8B%D0%BA_%D0%BF%D1%80%D0%BE%D0%B3%D1%80%D0%B0%D0%BC%D0%BC%D0%B8%D1%80%D0%BE%D0%B2%D0%B0%D0%BD%D0%B8%D1%8F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92063d5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92063d5d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92063d5d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592063d5d1_0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this stuff can take years, but the basics do not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92063d5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92063d5d1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cover this in depth in tutorials and courses will mention at the end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92063d5d1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92063d5d1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</a:t>
            </a:r>
            <a:r>
              <a:rPr lang="en-US" dirty="0"/>
              <a:t>while </a:t>
            </a:r>
            <a:r>
              <a:rPr lang="en-US" dirty="0" err="1"/>
              <a:t>TensorFlow</a:t>
            </a:r>
            <a:r>
              <a:rPr lang="en-US" dirty="0"/>
              <a:t> enabled all this creativity, it was also hard to use, and sometimes, painful.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do everything with </a:t>
            </a:r>
            <a:r>
              <a:rPr lang="en-US" dirty="0" err="1"/>
              <a:t>TensorFlow</a:t>
            </a:r>
            <a:r>
              <a:rPr lang="en-US" dirty="0"/>
              <a:t>, but </a:t>
            </a:r>
            <a:r>
              <a:rPr lang="en-US" dirty="0">
                <a:solidFill>
                  <a:schemeClr val="dk1"/>
                </a:solidFill>
              </a:rPr>
              <a:t>users often felt </a:t>
            </a:r>
            <a:r>
              <a:rPr lang="en-US" dirty="0" err="1">
                <a:solidFill>
                  <a:schemeClr val="dk1"/>
                </a:solidFill>
              </a:rPr>
              <a:t>TensorFlow</a:t>
            </a:r>
            <a:r>
              <a:rPr lang="en-US" dirty="0">
                <a:solidFill>
                  <a:schemeClr val="dk1"/>
                </a:solidFill>
              </a:rPr>
              <a:t> was too restrictive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Using Sessions doesn’t fit naturally into regular Python workflows, and the APIs grew over time and became more confusing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Кто</a:t>
            </a:r>
            <a:r>
              <a:rPr lang="ru-RU" baseline="0" dirty="0" smtClean="0"/>
              <a:t> пробовал использовать </a:t>
            </a:r>
            <a:r>
              <a:rPr lang="en-US" baseline="0" dirty="0" smtClean="0"/>
              <a:t>TF </a:t>
            </a:r>
            <a:r>
              <a:rPr lang="ru-RU" baseline="0" dirty="0" smtClean="0"/>
              <a:t>в 15, 16 году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Вы</a:t>
            </a:r>
            <a:r>
              <a:rPr lang="ru-RU" baseline="0" dirty="0" smtClean="0"/>
              <a:t> видели такую примерно картину, не по </a:t>
            </a:r>
            <a:r>
              <a:rPr lang="ru-RU" baseline="0" dirty="0" err="1" smtClean="0"/>
              <a:t>Питонски</a:t>
            </a: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aseline="0" dirty="0" smtClean="0"/>
              <a:t>Вы объявляете переменные, вы присваиваете им значения, но не можете их сразу же использовать, вам требуется отдельно их проинициализировать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aseline="0" dirty="0" smtClean="0"/>
              <a:t>Вы должны использовать странные выражения в рамках сессии.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aseline="0" dirty="0" smtClean="0"/>
              <a:t>Создание сессий, </a:t>
            </a:r>
            <a:r>
              <a:rPr lang="ru-RU" baseline="0" dirty="0" err="1" smtClean="0"/>
              <a:t>объвление</a:t>
            </a:r>
            <a:r>
              <a:rPr lang="ru-RU" baseline="0" dirty="0" smtClean="0"/>
              <a:t> переменных без их моментального использования все это очень жестко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92063d5d1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92063d5d1_0_8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Paige will tell us about TF 2.0!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92063d5d1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592063d5d1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we created </a:t>
            </a:r>
            <a:r>
              <a:rPr lang="en-US" dirty="0" err="1"/>
              <a:t>TensorFlow</a:t>
            </a:r>
            <a:r>
              <a:rPr lang="en-US" dirty="0"/>
              <a:t> 2.0, the biggest focus was on usability.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adopted </a:t>
            </a:r>
            <a:r>
              <a:rPr lang="en-US" dirty="0" err="1"/>
              <a:t>Keras</a:t>
            </a:r>
            <a:r>
              <a:rPr lang="en-US" dirty="0"/>
              <a:t> is </a:t>
            </a:r>
            <a:r>
              <a:rPr lang="en-US" b="1" dirty="0"/>
              <a:t>the</a:t>
            </a:r>
            <a:r>
              <a:rPr lang="en-US" dirty="0"/>
              <a:t> high-level API for </a:t>
            </a:r>
            <a:r>
              <a:rPr lang="en-US" dirty="0" err="1"/>
              <a:t>TensorFlow</a:t>
            </a:r>
            <a:r>
              <a:rPr lang="en-US" dirty="0"/>
              <a:t>, and we have integrated it tightly into </a:t>
            </a:r>
            <a:r>
              <a:rPr lang="en-US" dirty="0" err="1"/>
              <a:t>TensorFlow</a:t>
            </a:r>
            <a:r>
              <a:rPr lang="en-US" dirty="0"/>
              <a:t>. </a:t>
            </a:r>
            <a:r>
              <a:rPr lang="en-US" dirty="0" err="1"/>
              <a:t>Keras</a:t>
            </a:r>
            <a:r>
              <a:rPr lang="en-US" dirty="0"/>
              <a:t> gives you a clear path to building models, deploying models with a well-established API.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other big change in </a:t>
            </a:r>
            <a:r>
              <a:rPr lang="en-US" dirty="0" err="1"/>
              <a:t>TensorFlow</a:t>
            </a:r>
            <a:r>
              <a:rPr lang="en-US" dirty="0"/>
              <a:t> 2.0 is the switch to eager execution. Traditional 1.x </a:t>
            </a:r>
            <a:r>
              <a:rPr lang="en-US" dirty="0" err="1"/>
              <a:t>TensorFlow</a:t>
            </a:r>
            <a:r>
              <a:rPr lang="en-US" dirty="0"/>
              <a:t> used a declarative style that was dissonant with the surrounding Python.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 2.0, </a:t>
            </a:r>
            <a:r>
              <a:rPr lang="en-US" dirty="0" err="1"/>
              <a:t>TensorFlow</a:t>
            </a:r>
            <a:r>
              <a:rPr lang="en-US" dirty="0"/>
              <a:t> behaves like the surrounding Python. &lt;click&gt; If you add two numbers, you get a number back, immediately.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you still get all the benefits of having a graph -- robust program serialization and deployment, easy distributed computation, optimizations, and compatibility</a:t>
            </a:r>
            <a:r>
              <a:rPr lang="en-US" dirty="0" smtClean="0"/>
              <a:t>.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Разработчики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отказались от всего, что вы могли невзлюбить в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1.x. Магический ритуал, чтобы просто сложить два числа? Забудьте. Сессии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 Почили в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бозе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Переписывание кода для нового железа или масштабирования? Никогда более. Ужасные сообщения об ошибках? Устранено.</a:t>
            </a:r>
            <a:endParaRPr lang="en-US" sz="14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Eager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execution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- это интерактивный режим, в котором все вычисления выполняются мгновенно: операции возвращают конкретные значения, вместо построения вычислительных графов. Это позволяет легко запускать любой код в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упрощает отладку моделей и устраняет необходимость в шаблонном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boilerplate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коде. 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592063d5d1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592063d5d1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</a:t>
            </a:r>
            <a:r>
              <a:rPr lang="en-US" dirty="0"/>
              <a:t> 2.0 is a major release, and we have taken the opportunity to clean up. A lot.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</a:t>
            </a:r>
            <a:r>
              <a:rPr lang="en-US" dirty="0"/>
              <a:t> had a lot of duplicate functionality that was confusing. Especially if it behaved slightly differently. 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 в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2.0 стало более связным и ясным, сокращено дублирование функционала. В связи с этим произошли изменения названий множества функций и их расположения.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</a:t>
            </a:r>
            <a:r>
              <a:rPr lang="en-US" dirty="0" err="1"/>
              <a:t>TensorFlow</a:t>
            </a:r>
            <a:r>
              <a:rPr lang="en-US" dirty="0"/>
              <a:t> 2.0, we reorganized and consolidated the API.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made sure the APIs look and feel consistent.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not only about </a:t>
            </a:r>
            <a:r>
              <a:rPr lang="en-US" dirty="0" err="1"/>
              <a:t>TensorFlow</a:t>
            </a:r>
            <a:r>
              <a:rPr lang="en-US" dirty="0"/>
              <a:t> itself. </a:t>
            </a:r>
            <a:r>
              <a:rPr lang="en-US" dirty="0" err="1"/>
              <a:t>TensorFlow</a:t>
            </a:r>
            <a:r>
              <a:rPr lang="en-US" dirty="0"/>
              <a:t> has evolved into a large ecosystem of tools and products, and we have spent a lot of effort to align their interfaces as well.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defined exchange formats that work everywhere, and we are making sure you can travel smoothly through all parts of the ecosystem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То</a:t>
            </a:r>
            <a:r>
              <a:rPr lang="ru-RU" baseline="0" dirty="0" smtClean="0"/>
              <a:t> есть </a:t>
            </a:r>
            <a:r>
              <a:rPr lang="ru-RU" baseline="0" dirty="0" err="1" smtClean="0"/>
              <a:t>заместо</a:t>
            </a:r>
            <a:r>
              <a:rPr lang="ru-RU" baseline="0" dirty="0" smtClean="0"/>
              <a:t> использования нескольких путей сохранения модели </a:t>
            </a:r>
            <a:r>
              <a:rPr lang="en-US" baseline="0" dirty="0" smtClean="0"/>
              <a:t>c</a:t>
            </a:r>
            <a:r>
              <a:rPr lang="ru-RU" baseline="0" dirty="0" smtClean="0"/>
              <a:t>охранение стандартизировали и сделали в одну команду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92063d5d1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92063d5d1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</a:t>
            </a:r>
            <a:r>
              <a:rPr lang="en-US" dirty="0"/>
              <a:t> 2.0 retains and expands the flexibility that have made </a:t>
            </a:r>
            <a:r>
              <a:rPr lang="en-US" dirty="0" err="1"/>
              <a:t>TensorFlow</a:t>
            </a:r>
            <a:r>
              <a:rPr lang="en-US" dirty="0"/>
              <a:t> successful.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</a:t>
            </a:r>
            <a:r>
              <a:rPr lang="en-US" dirty="0"/>
              <a:t> 2.0 is easier then ever to build upon. We have created a more complete low-level API, and now export all ops that are used internally. This allows users to build on internals to </a:t>
            </a:r>
            <a:r>
              <a:rPr lang="en-US" dirty="0" err="1"/>
              <a:t>TensorFlow</a:t>
            </a:r>
            <a:r>
              <a:rPr lang="en-US" dirty="0"/>
              <a:t> without having to rebuild </a:t>
            </a:r>
            <a:r>
              <a:rPr lang="en-US" dirty="0" err="1"/>
              <a:t>TensorFlow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we provide inheritable interfaces for crucial concepts such as variables, checkpoints.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allows framework authors to build on top of </a:t>
            </a:r>
            <a:r>
              <a:rPr lang="en-US" dirty="0" err="1"/>
              <a:t>TensorFlow</a:t>
            </a:r>
            <a:r>
              <a:rPr lang="en-US" dirty="0"/>
              <a:t> while maintaining interoperability with other parts of the ecosystem.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let’s take a look at that</a:t>
            </a:r>
            <a:r>
              <a:rPr lang="en-US" dirty="0" smtClean="0"/>
              <a:t>: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Любите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высокоуровнево</a:t>
            </a:r>
            <a:r>
              <a:rPr lang="ru-RU" baseline="0" dirty="0" smtClean="0"/>
              <a:t>: используйте </a:t>
            </a:r>
            <a:r>
              <a:rPr lang="en-US" baseline="0" dirty="0" err="1" smtClean="0"/>
              <a:t>tf.keras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Хотите </a:t>
            </a:r>
            <a:r>
              <a:rPr lang="ru-RU" baseline="0" dirty="0" err="1" smtClean="0"/>
              <a:t>спуститьсяя</a:t>
            </a:r>
            <a:r>
              <a:rPr lang="ru-RU" baseline="0" dirty="0" smtClean="0"/>
              <a:t> ниже: используйте подклассы </a:t>
            </a:r>
            <a:r>
              <a:rPr lang="en-US" baseline="0" dirty="0" err="1" smtClean="0"/>
              <a:t>Keras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Если хотите спуститься еще ниже, то у вас будут все возможности </a:t>
            </a:r>
            <a:r>
              <a:rPr lang="ru-RU" baseline="0" dirty="0" err="1" smtClean="0"/>
              <a:t>фреймворка</a:t>
            </a:r>
            <a:r>
              <a:rPr lang="ru-RU" baseline="0" dirty="0" smtClean="0"/>
              <a:t> с помощью </a:t>
            </a:r>
            <a:r>
              <a:rPr lang="en-US" baseline="0" dirty="0" smtClean="0"/>
              <a:t>raw ops.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92063d5d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92063d5d1_0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92063d5d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92063d5d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используются </a:t>
            </a:r>
            <a:r>
              <a:rPr lang="ru-RU" sz="14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слои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для построения </a:t>
            </a:r>
            <a:r>
              <a:rPr lang="ru-RU" sz="14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моделей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Обычно модель - это граф, состоящий из нескольких слоев.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Самый распространенный тип модели это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стэк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идущих друг за другом слоев - последовательная модель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</a:rPr>
              <a:t>95% ML</a:t>
            </a:r>
            <a:r>
              <a:rPr lang="en-US" sz="2400" baseline="0" dirty="0" smtClean="0">
                <a:solidFill>
                  <a:schemeClr val="dk1"/>
                </a:solidFill>
              </a:rPr>
              <a:t> and DL </a:t>
            </a:r>
            <a:r>
              <a:rPr lang="ru-RU" sz="2400" baseline="0" dirty="0" smtClean="0">
                <a:solidFill>
                  <a:schemeClr val="dk1"/>
                </a:solidFill>
              </a:rPr>
              <a:t>задач можно решить с помощью этого вида </a:t>
            </a:r>
            <a:r>
              <a:rPr lang="en-US" sz="2400" baseline="0" dirty="0" smtClean="0">
                <a:solidFill>
                  <a:schemeClr val="dk1"/>
                </a:solidFill>
              </a:rPr>
              <a:t>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aseline="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92063d5d1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592063d5d1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Составление</a:t>
            </a:r>
            <a:r>
              <a:rPr lang="ru-RU" sz="2400" baseline="0" dirty="0" smtClean="0"/>
              <a:t> модели на </a:t>
            </a:r>
            <a:r>
              <a:rPr lang="en-US" sz="2400" baseline="0" dirty="0" err="1" smtClean="0"/>
              <a:t>tf.keras</a:t>
            </a:r>
            <a:r>
              <a:rPr lang="en-US" sz="2400" baseline="0" dirty="0" smtClean="0"/>
              <a:t> </a:t>
            </a:r>
            <a:r>
              <a:rPr lang="ru-RU" sz="2400" baseline="0" dirty="0" smtClean="0"/>
              <a:t>в </a:t>
            </a:r>
            <a:r>
              <a:rPr lang="en-US" sz="2400" baseline="0" dirty="0" smtClean="0"/>
              <a:t>TF 1.13</a:t>
            </a:r>
            <a:endParaRPr sz="2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92063d5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92063d5d1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92063d5d1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92063d5d1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</a:rPr>
              <a:t>Составление</a:t>
            </a:r>
            <a:r>
              <a:rPr lang="ru-RU" sz="2400" baseline="0" dirty="0" smtClean="0">
                <a:solidFill>
                  <a:schemeClr val="dk1"/>
                </a:solidFill>
              </a:rPr>
              <a:t> модели на </a:t>
            </a:r>
            <a:r>
              <a:rPr lang="en-US" sz="2400" baseline="0" dirty="0" smtClean="0">
                <a:solidFill>
                  <a:schemeClr val="dk1"/>
                </a:solidFill>
              </a:rPr>
              <a:t>TF </a:t>
            </a:r>
            <a:r>
              <a:rPr lang="ru-RU" sz="2400" baseline="0" dirty="0" smtClean="0">
                <a:solidFill>
                  <a:schemeClr val="dk1"/>
                </a:solidFill>
              </a:rPr>
              <a:t>2.0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aseline="0" dirty="0" smtClean="0">
                <a:solidFill>
                  <a:schemeClr val="dk1"/>
                </a:solidFill>
              </a:rPr>
              <a:t>Отличительное различие в том, что в 1 версиях модель строится на вычислительном графе с запуском сессии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aseline="0" dirty="0" smtClean="0">
                <a:solidFill>
                  <a:schemeClr val="dk1"/>
                </a:solidFill>
              </a:rPr>
              <a:t>В 2 версии запуск происходит в стремительном режиме без каких либо надстроек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92063d5d1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92063d5d1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</a:rPr>
              <a:t>Использование подклассов моделей</a:t>
            </a:r>
            <a:endParaRPr lang="en-US" sz="2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Также ты можешь создать модель с нуля при помощи подклассов в </a:t>
            </a:r>
            <a:r>
              <a:rPr lang="ru-RU" sz="2400" dirty="0" err="1" smtClean="0"/>
              <a:t>tf.keras.Model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и определения собственных прямых проходов.</a:t>
            </a:r>
            <a:endParaRPr lang="ru-RU" sz="24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</a:rPr>
              <a:t>В конструкторе мы</a:t>
            </a:r>
            <a:r>
              <a:rPr lang="ru-RU" sz="2400" baseline="0" dirty="0" smtClean="0">
                <a:solidFill>
                  <a:schemeClr val="dk1"/>
                </a:solidFill>
              </a:rPr>
              <a:t> определяем наши слои</a:t>
            </a:r>
            <a:endParaRPr lang="en-US" sz="2400" baseline="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aseline="0" dirty="0" smtClean="0">
                <a:solidFill>
                  <a:schemeClr val="dk1"/>
                </a:solidFill>
              </a:rPr>
              <a:t>D </a:t>
            </a:r>
            <a:r>
              <a:rPr lang="ru-RU" sz="2400" baseline="0" dirty="0" smtClean="0">
                <a:solidFill>
                  <a:schemeClr val="dk1"/>
                </a:solidFill>
              </a:rPr>
              <a:t>методе </a:t>
            </a:r>
            <a:r>
              <a:rPr lang="en-US" sz="2400" baseline="0" dirty="0" smtClean="0">
                <a:solidFill>
                  <a:schemeClr val="dk1"/>
                </a:solidFill>
              </a:rPr>
              <a:t>call </a:t>
            </a:r>
            <a:r>
              <a:rPr lang="ru-RU" sz="2400" baseline="0" dirty="0" smtClean="0">
                <a:solidFill>
                  <a:schemeClr val="dk1"/>
                </a:solidFill>
              </a:rPr>
              <a:t>мы определяем </a:t>
            </a:r>
            <a:r>
              <a:rPr lang="ru-RU" sz="2400" baseline="0" dirty="0" err="1" smtClean="0">
                <a:solidFill>
                  <a:schemeClr val="dk1"/>
                </a:solidFill>
              </a:rPr>
              <a:t>собсвтенный</a:t>
            </a:r>
            <a:r>
              <a:rPr lang="ru-RU" sz="2400" baseline="0" dirty="0" smtClean="0">
                <a:solidFill>
                  <a:schemeClr val="dk1"/>
                </a:solidFill>
              </a:rPr>
              <a:t> прямой проход для нейронной сети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92063d5d1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592063d5d1_0_7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92063d5d1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92063d5d1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</a:rPr>
              <a:t>Еще одна крутая вещь которая есть в </a:t>
            </a:r>
            <a:r>
              <a:rPr lang="en-US" sz="2400" dirty="0" smtClean="0">
                <a:solidFill>
                  <a:schemeClr val="dk1"/>
                </a:solidFill>
              </a:rPr>
              <a:t>API</a:t>
            </a:r>
            <a:r>
              <a:rPr lang="en-US" sz="2400" baseline="0" dirty="0" smtClean="0">
                <a:solidFill>
                  <a:schemeClr val="dk1"/>
                </a:solidFill>
              </a:rPr>
              <a:t> </a:t>
            </a:r>
            <a:r>
              <a:rPr lang="en-US" sz="2400" baseline="0" dirty="0" err="1" smtClean="0">
                <a:solidFill>
                  <a:schemeClr val="dk1"/>
                </a:solidFill>
              </a:rPr>
              <a:t>Keras</a:t>
            </a:r>
            <a:r>
              <a:rPr lang="en-US" sz="2400" baseline="0" dirty="0" smtClean="0">
                <a:solidFill>
                  <a:schemeClr val="dk1"/>
                </a:solidFill>
              </a:rPr>
              <a:t> </a:t>
            </a:r>
            <a:r>
              <a:rPr lang="ru-RU" sz="2400" baseline="0" dirty="0" smtClean="0">
                <a:solidFill>
                  <a:schemeClr val="dk1"/>
                </a:solidFill>
              </a:rPr>
              <a:t>это распределенное обучение</a:t>
            </a:r>
            <a:r>
              <a:rPr lang="en-US" sz="2400" baseline="0" dirty="0" smtClean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aseline="0" dirty="0" smtClean="0">
                <a:solidFill>
                  <a:schemeClr val="dk1"/>
                </a:solidFill>
              </a:rPr>
              <a:t>Люди которые тренируют крупномасштабные модели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92063d5d1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92063d5d1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1"/>
                </a:solidFill>
              </a:rPr>
              <a:t>Для </a:t>
            </a:r>
            <a:r>
              <a:rPr lang="ru-RU" sz="2400" dirty="0" err="1" smtClean="0">
                <a:solidFill>
                  <a:schemeClr val="dk1"/>
                </a:solidFill>
              </a:rPr>
              <a:t>распаралеливания</a:t>
            </a:r>
            <a:r>
              <a:rPr lang="ru-RU" sz="2400" dirty="0" smtClean="0">
                <a:solidFill>
                  <a:schemeClr val="dk1"/>
                </a:solidFill>
              </a:rPr>
              <a:t> на одной машине с множеством </a:t>
            </a:r>
            <a:r>
              <a:rPr lang="en-US" sz="2400" dirty="0" smtClean="0">
                <a:solidFill>
                  <a:schemeClr val="dk1"/>
                </a:solidFill>
              </a:rPr>
              <a:t>GPU</a:t>
            </a:r>
            <a:endParaRPr lang="ru-RU" sz="2400" baseline="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aseline="0" dirty="0" smtClean="0">
                <a:solidFill>
                  <a:schemeClr val="dk1"/>
                </a:solidFill>
              </a:rPr>
              <a:t>Требуется лишь добавить 2 строчки кода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92063d5d1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92063d5d1_0_17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592063d5d1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592063d5d1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Let’s start with the overall architecture for </a:t>
            </a:r>
            <a:r>
              <a:rPr lang="en-US" sz="2400" dirty="0" err="1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You may be familiar with this high-level architecture. There have been a lot of components and features we’ve added throughout the years to help support workloads from training through deployment.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With </a:t>
            </a:r>
            <a:r>
              <a:rPr lang="en-US" sz="2400" dirty="0" err="1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2.0, we are making sure these components work better together. </a:t>
            </a:r>
            <a:endParaRPr lang="ru-RU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Here’s </a:t>
            </a:r>
            <a:r>
              <a:rPr lang="en-US" sz="2400" dirty="0"/>
              <a:t>how these powerful API components fit together for the entire training workflow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With </a:t>
            </a:r>
            <a:r>
              <a:rPr lang="en-US" sz="2400" dirty="0" err="1"/>
              <a:t>tf.data</a:t>
            </a:r>
            <a:r>
              <a:rPr lang="en-US" sz="2400" dirty="0"/>
              <a:t> for data ingestion and transformation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 err="1"/>
              <a:t>Keras</a:t>
            </a:r>
            <a:r>
              <a:rPr lang="en-US" sz="2400" dirty="0"/>
              <a:t> and premade estimators for model building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Training with eager execution and graphs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And finally packaging for deployment with </a:t>
            </a:r>
            <a:r>
              <a:rPr lang="en-US" sz="2400" dirty="0" err="1"/>
              <a:t>SavedModel</a:t>
            </a:r>
            <a:endParaRPr sz="24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92063d5d1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592063d5d1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 order to make those real world applications a reality, you must be able to take models from research and prototyping all the way through to production - this has always been a core strength and focus for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. Using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you can deploy your models on a number of platforms. </a:t>
            </a: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Models end up in a lot of places---on servers and in cloud, on mobile and other edge devices, in browser and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Javascript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platforms.  We have products for each of those: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Extended,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Lite, and TensorFlow.js. </a:t>
            </a: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92063d5d1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92063d5d1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While training models, whether packaged with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or more complex ones, it is often valuable to understand the progress and even analyze the model in detail.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provides a lot of visualizations to help with this.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And now, it comes with full integration with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Colab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and other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Jupyter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notebooks allowing you to see the same visualizations right from within your notebook.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592063d5d1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592063d5d1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</a:rPr>
              <a:t>Keras</a:t>
            </a:r>
            <a:r>
              <a:rPr lang="en-US" sz="2400" dirty="0">
                <a:solidFill>
                  <a:schemeClr val="dk1"/>
                </a:solidFill>
              </a:rPr>
              <a:t> callbacks even include full profiling of your model. That way you can better understand your model’s performance and device placement, and you can more readily find ways to minimize bottlenecks.</a:t>
            </a:r>
            <a:endParaRPr sz="2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92063d5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92063d5d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TF</a:t>
            </a:r>
            <a:r>
              <a:rPr lang="ru-RU" baseline="0" dirty="0" smtClean="0"/>
              <a:t> это открытая библиотека для машинного обучения, разработанная </a:t>
            </a:r>
            <a:r>
              <a:rPr lang="en-US" baseline="0" dirty="0" smtClean="0"/>
              <a:t>google </a:t>
            </a:r>
            <a:r>
              <a:rPr lang="ru-RU" baseline="0" dirty="0" smtClean="0"/>
              <a:t>для создания и обучения нейронных сетей.</a:t>
            </a:r>
            <a:endParaRPr lang="ru-RU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Недавно вышел пре-релиз 2 версии, которая очень не сложная в осваивании и использовании, что радует.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92063d5d1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92063d5d1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You asked for better documentation, and we have worked to streamline our docs for APIs, guides and tutorials.</a:t>
            </a:r>
            <a:endParaRPr sz="24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92063d5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592063d5d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Performance is another area we know researchers (and all users, for that matter!) care about; to that end, we've continued improving core performance in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Since last year (which was v1.8?), we've sped up training on 8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Nvidia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Tesla V100s by </a:t>
            </a:r>
            <a:r>
              <a:rPr lang="en-US" sz="2400" b="1" dirty="0">
                <a:latin typeface="Google Sans"/>
                <a:ea typeface="Google Sans"/>
                <a:cs typeface="Google Sans"/>
                <a:sym typeface="Google Sans"/>
              </a:rPr>
              <a:t>almost double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.  Using a Google Cloud TPU v2, we've boosted performance by 1.6x, and with Intel MKL acceleration we've gotten inference speed up by more than 3 times.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Performance will continue to be a big focus of </a:t>
            </a:r>
            <a:r>
              <a:rPr lang="en-US" sz="2400" dirty="0" err="1"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latin typeface="Google Sans"/>
                <a:ea typeface="Google Sans"/>
                <a:cs typeface="Google Sans"/>
                <a:sym typeface="Google Sans"/>
              </a:rPr>
              <a:t> 2.0, and a core part of our progress to final release.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592063d5d1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592063d5d1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also provides flexibility to enable researchers, with many add-on libraries that extend and expand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 new and useful ways.</a:t>
            </a: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Some of these add-on libraries are extensions to make certain problems easier, like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tf.text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with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unicode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and the new </a:t>
            </a:r>
            <a:r>
              <a:rPr lang="en-US" sz="24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RaggedTensor</a:t>
            </a: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type.  </a:t>
            </a:r>
            <a:endParaRPr sz="24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 other cases, it lets us explore how we can make machine learning models fairer and safer via TF Privacy.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92063d5d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92063d5d1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e87787e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3e87787eb_0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92063d5d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92063d5d1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Математические алгоритмы, реализованные на 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Интерпретируемый язык программирования"/>
              </a:rPr>
              <a:t>интерпретируемых языках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(например, 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часто работают гораздо медленнее тех же алгоритмов, реализованных на 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 tooltip="Компилируемый язык программирования"/>
              </a:rPr>
              <a:t>компилируемых языках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(например, 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 tooltip="Фортран"/>
              </a:rPr>
              <a:t>Фортран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 tooltip="Си (язык программирования)"/>
              </a:rPr>
              <a:t>Си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ru-RU" sz="14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 tooltip="Java"/>
              </a:rPr>
              <a:t>Java</a:t>
            </a:r>
            <a:r>
              <a:rPr lang="ru-RU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). 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92063d5d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92063d5d1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dk1"/>
                </a:solidFill>
              </a:rPr>
              <a:t>Tiny </a:t>
            </a:r>
            <a:r>
              <a:rPr lang="en-US" sz="2400" dirty="0" err="1" smtClean="0">
                <a:solidFill>
                  <a:schemeClr val="dk1"/>
                </a:solidFill>
              </a:rPr>
              <a:t>lstm_cell</a:t>
            </a:r>
            <a:r>
              <a:rPr lang="en-US" sz="2400" baseline="0" dirty="0" smtClean="0">
                <a:solidFill>
                  <a:schemeClr val="dk1"/>
                </a:solidFill>
              </a:rPr>
              <a:t> with 10 units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92063d5d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92063d5d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92063d5d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92063d5d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92063d5d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92063d5d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92063d5d1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92063d5d1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 best way to do this in </a:t>
            </a:r>
            <a:r>
              <a:rPr lang="en-US" sz="2400" dirty="0" err="1">
                <a:solidFill>
                  <a:schemeClr val="dk1"/>
                </a:solidFill>
              </a:rPr>
              <a:t>Colab</a:t>
            </a:r>
            <a:r>
              <a:rPr lang="en-US" sz="2400" dirty="0">
                <a:solidFill>
                  <a:schemeClr val="dk1"/>
                </a:solidFill>
              </a:rPr>
              <a:t> so you don’t need to touch your local system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All of the examples I’m to show you will do this automatically</a:t>
            </a:r>
            <a:endParaRPr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92063d5d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92063d5d1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92063d5d1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92063d5d1_0_5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92063d5d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92063d5d1_0_2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92063d5d1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92063d5d1_0_16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https://docs.google.com/presentation/d/1-63RHaewoOtc0jCwdWUd9r3cHnBMyYAxcBcN4gJIDqo/edit#slide=id.g592063d5d1_0_0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92063d5d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92063d5d1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Representation learning (if you take a class you’ll learn that DL is representation learning)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 anyone know what deep dream is? Goal wasn’t to generate psychedelic images, rather came from investigating “how is it that a NN is so good at seeing?”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-&gt; Corners -&gt; Shapes -&gt; Textures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Gradient *ascent* Running DL backward. Normally adjust a weight matrix to reduce a loss, here we adjust the pixels to maximally excite a layer</a:t>
            </a:r>
            <a:r>
              <a:rPr lang="en-US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Кто-нибудь слышал</a:t>
            </a:r>
            <a:r>
              <a:rPr lang="ru-RU" baseline="0" dirty="0" smtClean="0"/>
              <a:t> про </a:t>
            </a:r>
            <a:r>
              <a:rPr lang="en-US" baseline="0" dirty="0" smtClean="0"/>
              <a:t>Deep</a:t>
            </a:r>
            <a:r>
              <a:rPr lang="ru-RU" baseline="0" dirty="0" smtClean="0"/>
              <a:t> </a:t>
            </a:r>
            <a:r>
              <a:rPr lang="en-US" baseline="0" dirty="0" smtClean="0"/>
              <a:t>Dream? </a:t>
            </a:r>
            <a:r>
              <a:rPr lang="ru-RU" baseline="0" dirty="0" smtClean="0"/>
              <a:t>Кто не в курсе, это обученная моделька нейронной сети результаты которой вы видите на слайде. </a:t>
            </a:r>
            <a:r>
              <a:rPr lang="en-US" baseline="0" dirty="0" smtClean="0"/>
              <a:t>Deep Dream</a:t>
            </a:r>
            <a:r>
              <a:rPr lang="ru-RU" baseline="0" dirty="0" smtClean="0"/>
              <a:t> был создан не для того, чтобы создавать психоделические изображения, а для того чтобы понять почему </a:t>
            </a:r>
            <a:r>
              <a:rPr lang="ru-RU" baseline="0" dirty="0" err="1" smtClean="0"/>
              <a:t>сверточные</a:t>
            </a:r>
            <a:r>
              <a:rPr lang="ru-RU" baseline="0" dirty="0" smtClean="0"/>
              <a:t> нейронные сети так хорошо классифицируют изображения.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Исследования показали, что каждый нейрон, в каждом слое сети учится обнаруживать различные признаки на обучающей выборки данных.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Deep Dream </a:t>
            </a:r>
            <a:r>
              <a:rPr lang="ru-RU" baseline="0" dirty="0" smtClean="0"/>
              <a:t>изменяет картинку добавляя в нее признаки, чтобы точнее отнести ее к определенному классу.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Ниже по ссылке, в 50 строк написанного кода вы проверить работу </a:t>
            </a:r>
            <a:r>
              <a:rPr lang="en-US" baseline="0" dirty="0" smtClean="0"/>
              <a:t>Deep Dream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Картинка справа это работа</a:t>
            </a:r>
            <a:r>
              <a:rPr lang="en-US" baseline="0" dirty="0" smtClean="0"/>
              <a:t> </a:t>
            </a:r>
            <a:r>
              <a:rPr lang="ru-RU" baseline="0" dirty="0" smtClean="0"/>
              <a:t>передачи стиля изображения (</a:t>
            </a:r>
            <a:r>
              <a:rPr lang="en-US" baseline="0" dirty="0" smtClean="0"/>
              <a:t>style transfer</a:t>
            </a:r>
            <a:r>
              <a:rPr lang="ru-RU" baseline="0" dirty="0" smtClean="0"/>
              <a:t>)</a:t>
            </a:r>
            <a:r>
              <a:rPr lang="en-US" baseline="0" dirty="0" smtClean="0"/>
              <a:t>. </a:t>
            </a:r>
            <a:r>
              <a:rPr lang="ru-RU" baseline="0" dirty="0" smtClean="0"/>
              <a:t>Принцип работы такой же как у </a:t>
            </a:r>
            <a:r>
              <a:rPr lang="en-US" baseline="0" dirty="0" err="1" smtClean="0"/>
              <a:t>DeepDream</a:t>
            </a:r>
            <a:r>
              <a:rPr lang="ru-RU" baseline="0" dirty="0" smtClean="0"/>
              <a:t>, исходное изображение приобретает признаки художественного изображения, превращаясь в произведение </a:t>
            </a:r>
            <a:r>
              <a:rPr lang="ru-RU" baseline="0" dirty="0" err="1" smtClean="0"/>
              <a:t>исскуства</a:t>
            </a:r>
            <a:r>
              <a:rPr lang="ru-RU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Обучение представлениям (признакам)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592063d5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592063d5d1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thing, DL as compression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Directly from source to target, you can write this in about 100 lines of code. We have both a minimal “Hello World” example, and a part of complete, sophisticated examples with all the bells and whistles</a:t>
            </a:r>
            <a:r>
              <a:rPr lang="en-US" dirty="0" smtClean="0"/>
              <a:t>.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Вторая</a:t>
            </a:r>
            <a:r>
              <a:rPr lang="ru-RU" baseline="0" dirty="0" smtClean="0"/>
              <a:t> изумительная вещь которой я хочу поделиться это </a:t>
            </a:r>
            <a:r>
              <a:rPr lang="ru-RU" baseline="0" dirty="0" err="1" smtClean="0"/>
              <a:t>нейронно</a:t>
            </a:r>
            <a:r>
              <a:rPr lang="ru-RU" baseline="0" dirty="0" smtClean="0"/>
              <a:t>-машинный перевод и всего в 50 строк вы сможете приготовить модель англо-испанского переводчика, которая не использует </a:t>
            </a:r>
            <a:r>
              <a:rPr lang="en-US" baseline="0" dirty="0" smtClean="0"/>
              <a:t>API Google Translate </a:t>
            </a:r>
            <a:r>
              <a:rPr lang="ru-RU" baseline="0" dirty="0" smtClean="0"/>
              <a:t>для перевода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92063d5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92063d5d1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Speaking only one language myself, I’ve always found this </a:t>
            </a:r>
            <a:r>
              <a:rPr lang="en-US" dirty="0" smtClean="0"/>
              <a:t>interesting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Еще одна вещь которую</a:t>
            </a:r>
            <a:r>
              <a:rPr lang="ru-RU" baseline="0" dirty="0" smtClean="0"/>
              <a:t> я кратко рассмотрю пример переводчика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Sequence2Sequence </a:t>
            </a:r>
            <a:r>
              <a:rPr lang="ru-RU" baseline="0" dirty="0" smtClean="0"/>
              <a:t>модель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Кратко как она работает, Есть 2 модели работающие параллельно Кодер и </a:t>
            </a:r>
            <a:r>
              <a:rPr lang="ru-RU" baseline="0" dirty="0" err="1" smtClean="0"/>
              <a:t>Энкодер</a:t>
            </a:r>
            <a:r>
              <a:rPr lang="ru-RU" baseline="0" dirty="0" smtClean="0"/>
              <a:t>. Кодер берет предложение на английском или другом исходном языке и</a:t>
            </a:r>
            <a:r>
              <a:rPr lang="en-US" baseline="0" dirty="0" smtClean="0"/>
              <a:t> </a:t>
            </a:r>
            <a:r>
              <a:rPr lang="ru-RU" baseline="0" dirty="0" smtClean="0"/>
              <a:t>преобразует его в последовательность чисел (вектор)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2 же  модель декодер с помощью полученного вектора создает предложение на нужном нам языке.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Когда кодер берет предложение и превращает его в вектор, она просто сжимает его.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Рассматривая ранее машинное обучение как обучение представлениям, мы обучаем нашу модель на огромном наборе данных распознавать различные признаки для классификации.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А рассматривая машинное обучение как сжатие</a:t>
            </a:r>
            <a:r>
              <a:rPr lang="en-US" baseline="0" dirty="0" smtClean="0"/>
              <a:t> </a:t>
            </a:r>
            <a:r>
              <a:rPr lang="ru-RU" baseline="0" dirty="0" smtClean="0"/>
              <a:t>данных, мы можем взять предложение которое содержит в себе большое кол-во информации для преобразования в короткий список чисел.</a:t>
            </a: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Возвращаясь к нашему слайду, вы можете получить межъязыковое представление предложения благодаря небольшому изменению модели.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Прикольная особенность в том, что</a:t>
            </a:r>
            <a:r>
              <a:rPr lang="en-US" baseline="0" dirty="0" smtClean="0"/>
              <a:t> </a:t>
            </a:r>
            <a:r>
              <a:rPr lang="ru-RU" baseline="0" dirty="0" smtClean="0"/>
              <a:t>при добавлении нескольких предложений на переводимых языках вы получите одинаковое межъязыковое представление независимое от языка, которое можете преобразовать в необходимый язык.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92063d5d1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92063d5d1_0_16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Incredibly exactly the same model can translate between English and French. Opportunities for linguistics here.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92063d5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92063d5d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encoder decoder architectures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how do we write these things? Paige will tell us a little about where TF was and where it’s </a:t>
            </a:r>
            <a:r>
              <a:rPr lang="en-US" dirty="0" smtClean="0"/>
              <a:t>headed</a:t>
            </a: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jpg"/><Relationship Id="rId4" Type="http://schemas.openxmlformats.org/officeDocument/2006/relationships/image" Target="../media/image30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-BlueText">
  <p:cSld name="intro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0426600" y="1264100"/>
            <a:ext cx="1600200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1938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6275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309800" cy="7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Title Slide">
  <p:cSld name="Photo blank">
    <p:bg>
      <p:bgPr>
        <a:solidFill>
          <a:srgbClr val="5BB974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64650" y="666267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A1D46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06"/>
          <p:cNvSpPr/>
          <p:nvPr/>
        </p:nvSpPr>
        <p:spPr>
          <a:xfrm>
            <a:off x="459600" y="405200"/>
            <a:ext cx="23464800" cy="12905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06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06"/>
          <p:cNvSpPr txBox="1">
            <a:spLocks noGrp="1"/>
          </p:cNvSpPr>
          <p:nvPr>
            <p:ph type="subTitle" idx="2"/>
          </p:nvPr>
        </p:nvSpPr>
        <p:spPr>
          <a:xfrm>
            <a:off x="5135600" y="5528267"/>
            <a:ext cx="14751300" cy="29376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0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7"/>
          <p:cNvSpPr/>
          <p:nvPr/>
        </p:nvSpPr>
        <p:spPr>
          <a:xfrm>
            <a:off x="-242600" y="-202200"/>
            <a:ext cx="24626400" cy="139185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07"/>
          <p:cNvSpPr txBox="1">
            <a:spLocks noGrp="1"/>
          </p:cNvSpPr>
          <p:nvPr>
            <p:ph type="subTitle" idx="1"/>
          </p:nvPr>
        </p:nvSpPr>
        <p:spPr>
          <a:xfrm>
            <a:off x="1698400" y="1799467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0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tyling Example">
  <p:cSld name="MAIN_POINT_2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8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0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108"/>
          <p:cNvSpPr/>
          <p:nvPr/>
        </p:nvSpPr>
        <p:spPr>
          <a:xfrm>
            <a:off x="-84933" y="-84933"/>
            <a:ext cx="24723900" cy="14030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08"/>
          <p:cNvSpPr txBox="1"/>
          <p:nvPr/>
        </p:nvSpPr>
        <p:spPr>
          <a:xfrm>
            <a:off x="1238200" y="1308600"/>
            <a:ext cx="21977700" cy="111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mnist = tf.keras.datasets.mnist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(x_train, y_train),(x_test, y_test) = mnist.load_data()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x_train, x_test = x_train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x_test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 sz="3200">
              <a:solidFill>
                <a:srgbClr val="F0B8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Sequential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512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model.compile(optimizer='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adam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sparse_categorical_crossentropy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accuracy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y_train, epochs=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370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3" cy="1371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2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12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4" name="Google Shape;554;p112"/>
          <p:cNvSpPr txBox="1">
            <a:spLocks noGrp="1"/>
          </p:cNvSpPr>
          <p:nvPr>
            <p:ph type="title"/>
          </p:nvPr>
        </p:nvSpPr>
        <p:spPr>
          <a:xfrm>
            <a:off x="1885467" y="4796867"/>
            <a:ext cx="19420800" cy="1913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12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7" name="Google Shape;557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7" y="139733"/>
            <a:ext cx="3469202" cy="1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3759" y="0"/>
            <a:ext cx="9060241" cy="6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3"/>
          <p:cNvSpPr/>
          <p:nvPr/>
        </p:nvSpPr>
        <p:spPr>
          <a:xfrm>
            <a:off x="0" y="3587733"/>
            <a:ext cx="24384000" cy="101280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13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13"/>
          <p:cNvSpPr txBox="1">
            <a:spLocks noGrp="1"/>
          </p:cNvSpPr>
          <p:nvPr>
            <p:ph type="title"/>
          </p:nvPr>
        </p:nvSpPr>
        <p:spPr>
          <a:xfrm>
            <a:off x="1885467" y="625800"/>
            <a:ext cx="19420800" cy="2833500"/>
          </a:xfrm>
          <a:prstGeom prst="rect">
            <a:avLst/>
          </a:prstGeom>
        </p:spPr>
        <p:txBody>
          <a:bodyPr spcFirstLastPara="1" wrap="square" lIns="152400" tIns="152400" rIns="152400" bIns="1524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13"/>
          <p:cNvSpPr txBox="1">
            <a:spLocks noGrp="1"/>
          </p:cNvSpPr>
          <p:nvPr>
            <p:ph type="subTitle" idx="2"/>
          </p:nvPr>
        </p:nvSpPr>
        <p:spPr>
          <a:xfrm>
            <a:off x="1936600" y="4138320"/>
            <a:ext cx="18989700" cy="42792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1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7" y="139733"/>
            <a:ext cx="3469202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">
  <p:cSld name="TITLE_ONLY_2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4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14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14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1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1" name="Google Shape;571;p114"/>
          <p:cNvPicPr preferRelativeResize="0"/>
          <p:nvPr/>
        </p:nvPicPr>
        <p:blipFill rotWithShape="1">
          <a:blip r:embed="rId2">
            <a:alphaModFix/>
          </a:blip>
          <a:srcRect l="59587" b="52604"/>
          <a:stretch/>
        </p:blipFill>
        <p:spPr>
          <a:xfrm>
            <a:off x="19459012" y="0"/>
            <a:ext cx="4924992" cy="32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14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3" name="Google Shape;573;p11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5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15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15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9" name="Google Shape;579;p115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1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16"/>
          <p:cNvSpPr txBox="1">
            <a:spLocks noGrp="1"/>
          </p:cNvSpPr>
          <p:nvPr>
            <p:ph type="title"/>
          </p:nvPr>
        </p:nvSpPr>
        <p:spPr>
          <a:xfrm>
            <a:off x="1971867" y="12347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116"/>
          <p:cNvSpPr txBox="1">
            <a:spLocks noGrp="1"/>
          </p:cNvSpPr>
          <p:nvPr>
            <p:ph type="subTitle" idx="1"/>
          </p:nvPr>
        </p:nvSpPr>
        <p:spPr>
          <a:xfrm>
            <a:off x="1971867" y="28848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16"/>
          <p:cNvSpPr txBox="1">
            <a:spLocks noGrp="1"/>
          </p:cNvSpPr>
          <p:nvPr>
            <p:ph type="subTitle" idx="2"/>
          </p:nvPr>
        </p:nvSpPr>
        <p:spPr>
          <a:xfrm>
            <a:off x="2029421" y="43306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1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6" name="Google Shape;586;p116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1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layout">
  <p:cSld name="TITLE_ONLY_2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0" name="Google Shape;590;p117" descr="Summit17-Slides-0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17"/>
          <p:cNvSpPr/>
          <p:nvPr/>
        </p:nvSpPr>
        <p:spPr>
          <a:xfrm>
            <a:off x="867800" y="11264333"/>
            <a:ext cx="9585600" cy="15273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487675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Click to edit master title style</a:t>
            </a:r>
            <a:endParaRPr sz="4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Yellow Title Slide">
  <p:cSld name="Photo blank_1">
    <p:bg>
      <p:bgPr>
        <a:solidFill>
          <a:srgbClr val="F9AB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9150" y="666267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8"/>
          <p:cNvSpPr/>
          <p:nvPr/>
        </p:nvSpPr>
        <p:spPr>
          <a:xfrm>
            <a:off x="459600" y="405200"/>
            <a:ext cx="23464800" cy="12905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18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18"/>
          <p:cNvSpPr txBox="1">
            <a:spLocks noGrp="1"/>
          </p:cNvSpPr>
          <p:nvPr>
            <p:ph type="subTitle" idx="2"/>
          </p:nvPr>
        </p:nvSpPr>
        <p:spPr>
          <a:xfrm>
            <a:off x="5135600" y="5528267"/>
            <a:ext cx="14751300" cy="29376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1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9"/>
          <p:cNvSpPr/>
          <p:nvPr/>
        </p:nvSpPr>
        <p:spPr>
          <a:xfrm>
            <a:off x="-242600" y="-202200"/>
            <a:ext cx="24626400" cy="139185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19"/>
          <p:cNvSpPr txBox="1">
            <a:spLocks noGrp="1"/>
          </p:cNvSpPr>
          <p:nvPr>
            <p:ph type="subTitle" idx="1"/>
          </p:nvPr>
        </p:nvSpPr>
        <p:spPr>
          <a:xfrm>
            <a:off x="1698400" y="1799467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1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tyling Example">
  <p:cSld name="MAIN_POINT_2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20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12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4" name="Google Shape;604;p120"/>
          <p:cNvSpPr/>
          <p:nvPr/>
        </p:nvSpPr>
        <p:spPr>
          <a:xfrm>
            <a:off x="-84933" y="-84933"/>
            <a:ext cx="24723900" cy="14030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20"/>
          <p:cNvSpPr txBox="1"/>
          <p:nvPr/>
        </p:nvSpPr>
        <p:spPr>
          <a:xfrm>
            <a:off x="1238200" y="1308600"/>
            <a:ext cx="21977700" cy="111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mnist = tf.keras.datasets.mnist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(x_train, y_train),(x_test, y_test) = mnist.load_data()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x_train, x_test = x_train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x_test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 sz="3200">
              <a:solidFill>
                <a:srgbClr val="F0B8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Sequential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512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model.compile(optimizer='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adam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sparse_categorical_crossentropy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accuracy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y_train, epochs=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370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MAIN_POINT_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8" name="Google Shape;608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" y="0"/>
            <a:ext cx="2431143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22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22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7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7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7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7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700"/>
              </a:spcBef>
              <a:spcAft>
                <a:spcPts val="27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12" name="Google Shape;612;p12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2">
  <p:cSld name="Section header 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3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23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23"/>
          <p:cNvSpPr txBox="1">
            <a:spLocks noGrp="1"/>
          </p:cNvSpPr>
          <p:nvPr>
            <p:ph type="title"/>
          </p:nvPr>
        </p:nvSpPr>
        <p:spPr>
          <a:xfrm>
            <a:off x="1885466" y="4796866"/>
            <a:ext cx="194208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9600"/>
              <a:buFont typeface="Arial"/>
              <a:buNone/>
              <a:defRPr sz="9600">
                <a:solidFill>
                  <a:srgbClr val="425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23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23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9" name="Google Shape;619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3759" y="0"/>
            <a:ext cx="9060241" cy="6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23"/>
          <p:cNvPicPr preferRelativeResize="0"/>
          <p:nvPr/>
        </p:nvPicPr>
        <p:blipFill rotWithShape="1">
          <a:blip r:embed="rId3">
            <a:alphaModFix/>
          </a:blip>
          <a:srcRect r="-2711"/>
          <a:stretch/>
        </p:blipFill>
        <p:spPr>
          <a:xfrm>
            <a:off x="470134" y="419868"/>
            <a:ext cx="3175781" cy="59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 1">
  <p:cSld name="Copy 1 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4"/>
          <p:cNvSpPr txBox="1">
            <a:spLocks noGrp="1"/>
          </p:cNvSpPr>
          <p:nvPr>
            <p:ph type="title"/>
          </p:nvPr>
        </p:nvSpPr>
        <p:spPr>
          <a:xfrm>
            <a:off x="1971866" y="1234720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F00"/>
              </a:buClr>
              <a:buSzPts val="9100"/>
              <a:buFont typeface="Avenir"/>
              <a:buNone/>
              <a:defRPr sz="9100" b="1">
                <a:solidFill>
                  <a:srgbClr val="FF6F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124"/>
          <p:cNvSpPr txBox="1">
            <a:spLocks noGrp="1"/>
          </p:cNvSpPr>
          <p:nvPr>
            <p:ph type="subTitle" idx="1"/>
          </p:nvPr>
        </p:nvSpPr>
        <p:spPr>
          <a:xfrm>
            <a:off x="1971866" y="2884800"/>
            <a:ext cx="13897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6400"/>
              <a:buNone/>
              <a:defRPr sz="6400" b="1">
                <a:solidFill>
                  <a:srgbClr val="42506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124"/>
          <p:cNvSpPr txBox="1">
            <a:spLocks noGrp="1"/>
          </p:cNvSpPr>
          <p:nvPr>
            <p:ph type="subTitle" idx="2"/>
          </p:nvPr>
        </p:nvSpPr>
        <p:spPr>
          <a:xfrm>
            <a:off x="1971866" y="4330600"/>
            <a:ext cx="116472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3200"/>
              <a:buNone/>
              <a:defRPr sz="3200" b="1">
                <a:solidFill>
                  <a:srgbClr val="42506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24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124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124"/>
          <p:cNvPicPr preferRelativeResize="0"/>
          <p:nvPr/>
        </p:nvPicPr>
        <p:blipFill rotWithShape="1">
          <a:blip r:embed="rId2">
            <a:alphaModFix/>
          </a:blip>
          <a:srcRect r="81182"/>
          <a:stretch/>
        </p:blipFill>
        <p:spPr>
          <a:xfrm>
            <a:off x="470134" y="419868"/>
            <a:ext cx="1033131" cy="104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 1">
  <p:cSld name="Copy - 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25"/>
          <p:cNvSpPr txBox="1">
            <a:spLocks noGrp="1"/>
          </p:cNvSpPr>
          <p:nvPr>
            <p:ph type="title"/>
          </p:nvPr>
        </p:nvSpPr>
        <p:spPr>
          <a:xfrm>
            <a:off x="1971866" y="2047520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F00"/>
              </a:buClr>
              <a:buSzPts val="9100"/>
              <a:buFont typeface="Arial"/>
              <a:buNone/>
              <a:defRPr sz="910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25"/>
          <p:cNvSpPr txBox="1">
            <a:spLocks noGrp="1"/>
          </p:cNvSpPr>
          <p:nvPr>
            <p:ph type="subTitle" idx="1"/>
          </p:nvPr>
        </p:nvSpPr>
        <p:spPr>
          <a:xfrm>
            <a:off x="1971866" y="3697600"/>
            <a:ext cx="13897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6400"/>
              <a:buNone/>
              <a:defRPr sz="6400">
                <a:solidFill>
                  <a:srgbClr val="425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25"/>
          <p:cNvSpPr txBox="1">
            <a:spLocks noGrp="1"/>
          </p:cNvSpPr>
          <p:nvPr>
            <p:ph type="subTitle" idx="2"/>
          </p:nvPr>
        </p:nvSpPr>
        <p:spPr>
          <a:xfrm>
            <a:off x="1971866" y="5956200"/>
            <a:ext cx="116472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3200"/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25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3" name="Google Shape;633;p125"/>
          <p:cNvCxnSpPr/>
          <p:nvPr/>
        </p:nvCxnSpPr>
        <p:spPr>
          <a:xfrm>
            <a:off x="2111800" y="5588800"/>
            <a:ext cx="116472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4" name="Google Shape;634;p125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125"/>
          <p:cNvPicPr preferRelativeResize="0"/>
          <p:nvPr/>
        </p:nvPicPr>
        <p:blipFill rotWithShape="1">
          <a:blip r:embed="rId2">
            <a:alphaModFix/>
          </a:blip>
          <a:srcRect r="81182"/>
          <a:stretch/>
        </p:blipFill>
        <p:spPr>
          <a:xfrm>
            <a:off x="470134" y="419868"/>
            <a:ext cx="1033131" cy="104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lide">
  <p:cSld name="Photo blank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9150" y="6662675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Blue">
  <p:cSld name="CUSTOM_1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1938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6275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309800" cy="47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Red">
  <p:cSld name="CUSTOM_1_1_1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3462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7799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E5443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462200" cy="5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lide w/ White">
  <p:cSld name="CUSTOM_1_1_1_1">
    <p:bg>
      <p:bgPr>
        <a:solidFill>
          <a:srgbClr val="4688F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3462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7799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462200" cy="5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18623001" y="11677000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DG KHV 2019">
  <p:cSld name="CUSTOM_1_1_1_1_1">
    <p:bg>
      <p:bgPr>
        <a:solidFill>
          <a:srgbClr val="FBBC0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3462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7799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462200" cy="5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18623001" y="11677000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wer Third Photo">
  <p:cSld name="Photo with text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descr="IMG_6231.jpg"/>
          <p:cNvPicPr preferRelativeResize="0"/>
          <p:nvPr/>
        </p:nvPicPr>
        <p:blipFill rotWithShape="1">
          <a:blip r:embed="rId2">
            <a:alphaModFix/>
          </a:blip>
          <a:srcRect t="21509" b="21509"/>
          <a:stretch/>
        </p:blipFill>
        <p:spPr>
          <a:xfrm>
            <a:off x="0" y="0"/>
            <a:ext cx="24384000" cy="9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632550" y="10101650"/>
            <a:ext cx="14087100" cy="32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●"/>
              <a:defRPr>
                <a:solidFill>
                  <a:srgbClr val="4285F4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○"/>
              <a:defRPr>
                <a:solidFill>
                  <a:srgbClr val="4285F4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■"/>
              <a:defRPr>
                <a:solidFill>
                  <a:srgbClr val="4285F4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●"/>
              <a:defRPr>
                <a:solidFill>
                  <a:srgbClr val="4285F4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○"/>
              <a:defRPr>
                <a:solidFill>
                  <a:srgbClr val="4285F4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■"/>
              <a:defRPr>
                <a:solidFill>
                  <a:srgbClr val="4285F4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●"/>
              <a:defRPr>
                <a:solidFill>
                  <a:srgbClr val="4285F4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○"/>
              <a:defRPr>
                <a:solidFill>
                  <a:srgbClr val="4285F4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Char char="■"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Photo with text_1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12063667" y="0"/>
            <a:ext cx="123139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2154700" y="3677850"/>
            <a:ext cx="7018800" cy="15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2154700" y="5699550"/>
            <a:ext cx="7784700" cy="69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Left">
  <p:cSld name="Photo with text_1_1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-8" y="0"/>
            <a:ext cx="12313924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14243575" y="3452225"/>
            <a:ext cx="7516200" cy="15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2"/>
          </p:nvPr>
        </p:nvSpPr>
        <p:spPr>
          <a:xfrm>
            <a:off x="14243575" y="5168025"/>
            <a:ext cx="8021700" cy="7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1">
  <p:cSld name="Segway S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50" y="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">
  <p:cSld name="Full Blank"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descr="GoogleIO2016-kygo-838.jpg"/>
          <p:cNvPicPr preferRelativeResize="0"/>
          <p:nvPr/>
        </p:nvPicPr>
        <p:blipFill rotWithShape="1">
          <a:blip r:embed="rId2">
            <a:alphaModFix/>
          </a:blip>
          <a:srcRect t="7855" b="7855"/>
          <a:stretch/>
        </p:blipFill>
        <p:spPr>
          <a:xfrm>
            <a:off x="0" y="16725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22"/>
          <p:cNvCxnSpPr/>
          <p:nvPr/>
        </p:nvCxnSpPr>
        <p:spPr>
          <a:xfrm>
            <a:off x="2154700" y="11779031"/>
            <a:ext cx="20087400" cy="0"/>
          </a:xfrm>
          <a:prstGeom prst="straightConnector1">
            <a:avLst/>
          </a:prstGeom>
          <a:noFill/>
          <a:ln w="12700" cap="flat" cmpd="sng">
            <a:solidFill>
              <a:srgbClr val="90A4AE">
                <a:alpha val="6391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4" name="Google Shape;9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1414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_2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2142000" y="4712575"/>
            <a:ext cx="125484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/>
          <p:nvPr/>
        </p:nvSpPr>
        <p:spPr>
          <a:xfrm rot="10800000">
            <a:off x="2479500" y="9560658"/>
            <a:ext cx="1262700" cy="12861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4349884" y="9601594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9771512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349875" y="1025169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16024325" y="6649830"/>
            <a:ext cx="65355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4"/>
          </p:nvPr>
        </p:nvSpPr>
        <p:spPr>
          <a:xfrm>
            <a:off x="16024325" y="5728385"/>
            <a:ext cx="6535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2 up">
  <p:cSld name="thank you_2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 rot="10800000">
            <a:off x="2479500" y="9560658"/>
            <a:ext cx="1262700" cy="12861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1"/>
          </p:nvPr>
        </p:nvSpPr>
        <p:spPr>
          <a:xfrm>
            <a:off x="4349884" y="9601594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9771512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>
            <a:spLocks noGrp="1"/>
          </p:cNvSpPr>
          <p:nvPr>
            <p:ph type="body" idx="2"/>
          </p:nvPr>
        </p:nvSpPr>
        <p:spPr>
          <a:xfrm>
            <a:off x="4349875" y="1025169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3"/>
          </p:nvPr>
        </p:nvSpPr>
        <p:spPr>
          <a:xfrm>
            <a:off x="13208934" y="9601594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4"/>
          </p:nvPr>
        </p:nvSpPr>
        <p:spPr>
          <a:xfrm>
            <a:off x="13208925" y="1025169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11396575" y="9556608"/>
            <a:ext cx="1262700" cy="12942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1169800" y="9781878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2142000" y="4712575"/>
            <a:ext cx="125484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5"/>
          </p:nvPr>
        </p:nvSpPr>
        <p:spPr>
          <a:xfrm>
            <a:off x="16024325" y="6649830"/>
            <a:ext cx="65355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6"/>
          </p:nvPr>
        </p:nvSpPr>
        <p:spPr>
          <a:xfrm>
            <a:off x="16024325" y="5728385"/>
            <a:ext cx="6535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3 up ">
  <p:cSld name="thank you_2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 rot="10800000">
            <a:off x="2479500" y="8739838"/>
            <a:ext cx="1262700" cy="12861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7"/>
          <p:cNvSpPr/>
          <p:nvPr/>
        </p:nvSpPr>
        <p:spPr>
          <a:xfrm>
            <a:off x="2537525" y="11105100"/>
            <a:ext cx="1262700" cy="1294200"/>
          </a:xfrm>
          <a:prstGeom prst="rect">
            <a:avLst/>
          </a:prstGeom>
          <a:solidFill>
            <a:srgbClr val="5BB9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4349884" y="87807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8950691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>
            <a:spLocks noGrp="1"/>
          </p:cNvSpPr>
          <p:nvPr>
            <p:ph type="body" idx="2"/>
          </p:nvPr>
        </p:nvSpPr>
        <p:spPr>
          <a:xfrm>
            <a:off x="4349875" y="94308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3"/>
          </p:nvPr>
        </p:nvSpPr>
        <p:spPr>
          <a:xfrm>
            <a:off x="4349884" y="112085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11354431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>
            <a:spLocks noGrp="1"/>
          </p:cNvSpPr>
          <p:nvPr>
            <p:ph type="body" idx="4"/>
          </p:nvPr>
        </p:nvSpPr>
        <p:spPr>
          <a:xfrm>
            <a:off x="4349875" y="118586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5"/>
          </p:nvPr>
        </p:nvSpPr>
        <p:spPr>
          <a:xfrm>
            <a:off x="13208934" y="87807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6"/>
          </p:nvPr>
        </p:nvSpPr>
        <p:spPr>
          <a:xfrm>
            <a:off x="13208925" y="94308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11396575" y="8735788"/>
            <a:ext cx="1262700" cy="12942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1169800" y="8961058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2142000" y="4712575"/>
            <a:ext cx="125484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7"/>
          </p:nvPr>
        </p:nvSpPr>
        <p:spPr>
          <a:xfrm>
            <a:off x="16024325" y="6649830"/>
            <a:ext cx="65355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8"/>
          </p:nvPr>
        </p:nvSpPr>
        <p:spPr>
          <a:xfrm>
            <a:off x="16024325" y="5728385"/>
            <a:ext cx="6535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- 4 up ">
  <p:cSld name="thank you_2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 rot="10800000">
            <a:off x="2479500" y="8739838"/>
            <a:ext cx="1262700" cy="1286100"/>
          </a:xfrm>
          <a:prstGeom prst="rtTriangle">
            <a:avLst/>
          </a:prstGeom>
          <a:solidFill>
            <a:srgbClr val="FAD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8"/>
          <p:cNvSpPr/>
          <p:nvPr/>
        </p:nvSpPr>
        <p:spPr>
          <a:xfrm rot="10800000">
            <a:off x="11396575" y="11132375"/>
            <a:ext cx="1262700" cy="1286100"/>
          </a:xfrm>
          <a:prstGeom prst="rtTriangle">
            <a:avLst/>
          </a:prstGeom>
          <a:solidFill>
            <a:srgbClr val="AECB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/>
          <p:nvPr/>
        </p:nvSpPr>
        <p:spPr>
          <a:xfrm>
            <a:off x="2537525" y="11105100"/>
            <a:ext cx="1262700" cy="1294200"/>
          </a:xfrm>
          <a:prstGeom prst="rect">
            <a:avLst/>
          </a:prstGeom>
          <a:solidFill>
            <a:srgbClr val="5BB9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4349884" y="87807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8950691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body" idx="2"/>
          </p:nvPr>
        </p:nvSpPr>
        <p:spPr>
          <a:xfrm>
            <a:off x="4349875" y="94308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3"/>
          </p:nvPr>
        </p:nvSpPr>
        <p:spPr>
          <a:xfrm>
            <a:off x="4349884" y="112085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2310750" y="11354431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body" idx="4"/>
          </p:nvPr>
        </p:nvSpPr>
        <p:spPr>
          <a:xfrm>
            <a:off x="4349875" y="118586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5"/>
          </p:nvPr>
        </p:nvSpPr>
        <p:spPr>
          <a:xfrm>
            <a:off x="13208934" y="87807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6"/>
          </p:nvPr>
        </p:nvSpPr>
        <p:spPr>
          <a:xfrm>
            <a:off x="13208925" y="94308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7"/>
          </p:nvPr>
        </p:nvSpPr>
        <p:spPr>
          <a:xfrm>
            <a:off x="13208934" y="11208573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8"/>
          </p:nvPr>
        </p:nvSpPr>
        <p:spPr>
          <a:xfrm>
            <a:off x="13208925" y="1185867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1169800" y="11373891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11396575" y="8735788"/>
            <a:ext cx="1262700" cy="12942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2">
            <a:alphaModFix/>
          </a:blip>
          <a:srcRect l="14809" r="20323"/>
          <a:stretch/>
        </p:blipFill>
        <p:spPr>
          <a:xfrm>
            <a:off x="11169800" y="8961058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142000" y="4712575"/>
            <a:ext cx="125484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9"/>
          </p:nvPr>
        </p:nvSpPr>
        <p:spPr>
          <a:xfrm>
            <a:off x="16024325" y="6649830"/>
            <a:ext cx="65355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●"/>
              <a:defRPr sz="3000">
                <a:solidFill>
                  <a:srgbClr val="4285F4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○"/>
              <a:defRPr sz="3000">
                <a:solidFill>
                  <a:srgbClr val="4285F4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3000"/>
              <a:buChar char="■"/>
              <a:defRPr sz="3000"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13"/>
          </p:nvPr>
        </p:nvSpPr>
        <p:spPr>
          <a:xfrm>
            <a:off x="16024325" y="5728385"/>
            <a:ext cx="65355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- Title &amp; Body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2171524" y="3284150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2131550" y="5721500"/>
            <a:ext cx="16537200" cy="5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9525" y="1034340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INSTRUCTIONS" type="tx">
  <p:cSld name="TITLE_AND_BODY">
    <p:bg>
      <p:bgPr>
        <a:solidFill>
          <a:srgbClr val="B71C1C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2">
  <p:cSld name="Segway Sid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20426600" y="1264100"/>
            <a:ext cx="1600200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0" y="27363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69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65100" marR="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5100" marR="0" lvl="2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5100" marR="0" lvl="3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651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65100" marR="0" lvl="5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165100" marR="0" lvl="6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165100" marR="0" lvl="7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165100" marR="0" lvl="8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sldNum" idx="12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Red Footer">
  <p:cSld name="Blank Red Footer"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None/>
              <a:defRPr sz="69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65100" marR="0" lvl="1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5100" marR="0" lvl="2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5100" marR="0" lvl="3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65100" marR="0" lvl="4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65100" marR="0" lvl="5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165100" marR="0" lvl="6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165100" marR="0" lvl="7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165100" marR="0" lvl="8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lang="en-US"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300"/>
          </a:p>
        </p:txBody>
      </p:sp>
      <p:sp>
        <p:nvSpPr>
          <p:cNvPr id="173" name="Google Shape;173;p33"/>
          <p:cNvSpPr txBox="1">
            <a:spLocks noGrp="1"/>
          </p:cNvSpPr>
          <p:nvPr>
            <p:ph type="sldNum" idx="12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3" cy="1371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1885467" y="4796867"/>
            <a:ext cx="19420800" cy="1913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7" y="139733"/>
            <a:ext cx="3469202" cy="1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3759" y="0"/>
            <a:ext cx="9060241" cy="68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/>
          <p:nvPr/>
        </p:nvSpPr>
        <p:spPr>
          <a:xfrm>
            <a:off x="0" y="3587733"/>
            <a:ext cx="24384000" cy="101280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1885467" y="625800"/>
            <a:ext cx="19420800" cy="2833500"/>
          </a:xfrm>
          <a:prstGeom prst="rect">
            <a:avLst/>
          </a:prstGeom>
        </p:spPr>
        <p:txBody>
          <a:bodyPr spcFirstLastPara="1" wrap="square" lIns="152400" tIns="152400" rIns="152400" bIns="1524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7"/>
          <p:cNvSpPr txBox="1">
            <a:spLocks noGrp="1"/>
          </p:cNvSpPr>
          <p:nvPr>
            <p:ph type="subTitle" idx="2"/>
          </p:nvPr>
        </p:nvSpPr>
        <p:spPr>
          <a:xfrm>
            <a:off x="1936600" y="4138320"/>
            <a:ext cx="18989700" cy="42792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467" y="139733"/>
            <a:ext cx="3469202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">
  <p:cSld name="TITLE_ONLY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 rotWithShape="1">
          <a:blip r:embed="rId2">
            <a:alphaModFix/>
          </a:blip>
          <a:srcRect l="59587" b="52604"/>
          <a:stretch/>
        </p:blipFill>
        <p:spPr>
          <a:xfrm>
            <a:off x="19459012" y="0"/>
            <a:ext cx="4924992" cy="32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8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39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9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1971867" y="12347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1"/>
          </p:nvPr>
        </p:nvSpPr>
        <p:spPr>
          <a:xfrm>
            <a:off x="1971867" y="28848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2"/>
          </p:nvPr>
        </p:nvSpPr>
        <p:spPr>
          <a:xfrm>
            <a:off x="2029421" y="43306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40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40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layout">
  <p:cSld name="TITLE_ONLY_2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41" descr="Summit17-Slides-0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1"/>
          <p:cNvSpPr/>
          <p:nvPr/>
        </p:nvSpPr>
        <p:spPr>
          <a:xfrm>
            <a:off x="867800" y="11264333"/>
            <a:ext cx="9585600" cy="15273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487675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Click to edit master title style</a:t>
            </a:r>
            <a:endParaRPr sz="4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>
            <a:off x="459600" y="405200"/>
            <a:ext cx="23464800" cy="12905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2"/>
          </p:nvPr>
        </p:nvSpPr>
        <p:spPr>
          <a:xfrm>
            <a:off x="5135600" y="5528267"/>
            <a:ext cx="14751300" cy="29376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 Side 3">
  <p:cSld name="Segway Sid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20426600" y="1264100"/>
            <a:ext cx="1600200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750" y="0"/>
            <a:ext cx="5302589" cy="29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-242600" y="-202200"/>
            <a:ext cx="24626400" cy="139185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subTitle" idx="1"/>
          </p:nvPr>
        </p:nvSpPr>
        <p:spPr>
          <a:xfrm>
            <a:off x="1698400" y="1799467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tyling Example">
  <p:cSld name="MAIN_POINT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44"/>
          <p:cNvSpPr/>
          <p:nvPr/>
        </p:nvSpPr>
        <p:spPr>
          <a:xfrm>
            <a:off x="-84933" y="-84933"/>
            <a:ext cx="24723900" cy="14030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4"/>
          <p:cNvSpPr txBox="1"/>
          <p:nvPr/>
        </p:nvSpPr>
        <p:spPr>
          <a:xfrm>
            <a:off x="1238200" y="1308600"/>
            <a:ext cx="21977700" cy="111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mnist = tf.keras.datasets.mnist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(x_train, y_train),(x_test, y_test) = mnist.load_data()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x_train, x_test = x_train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x_test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 sz="3200">
              <a:solidFill>
                <a:srgbClr val="F0B8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Sequential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512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model.compile(optimizer='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adam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sparse_categorical_crossentropy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accuracy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'])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y_train, epochs=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3700"/>
              </a:spcAft>
              <a:buNone/>
            </a:pPr>
            <a:endParaRPr sz="3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MAIN_POINT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" y="0"/>
            <a:ext cx="2431143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27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27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27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27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27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2700"/>
              </a:spcBef>
              <a:spcAft>
                <a:spcPts val="27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2">
  <p:cSld name="Section header 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7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title"/>
          </p:nvPr>
        </p:nvSpPr>
        <p:spPr>
          <a:xfrm>
            <a:off x="1885466" y="4796866"/>
            <a:ext cx="19420800" cy="19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9600"/>
              <a:buFont typeface="Arial"/>
              <a:buNone/>
              <a:defRPr sz="9600">
                <a:solidFill>
                  <a:srgbClr val="425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3759" y="0"/>
            <a:ext cx="9060241" cy="6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7"/>
          <p:cNvPicPr preferRelativeResize="0"/>
          <p:nvPr/>
        </p:nvPicPr>
        <p:blipFill rotWithShape="1">
          <a:blip r:embed="rId3">
            <a:alphaModFix/>
          </a:blip>
          <a:srcRect r="-2711"/>
          <a:stretch/>
        </p:blipFill>
        <p:spPr>
          <a:xfrm>
            <a:off x="470134" y="419868"/>
            <a:ext cx="3175781" cy="59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 1">
  <p:cSld name="Copy 1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>
            <a:spLocks noGrp="1"/>
          </p:cNvSpPr>
          <p:nvPr>
            <p:ph type="title"/>
          </p:nvPr>
        </p:nvSpPr>
        <p:spPr>
          <a:xfrm>
            <a:off x="1971866" y="1234720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F00"/>
              </a:buClr>
              <a:buSzPts val="9100"/>
              <a:buFont typeface="Avenir"/>
              <a:buNone/>
              <a:defRPr sz="9100" b="1">
                <a:solidFill>
                  <a:srgbClr val="FF6F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subTitle" idx="1"/>
          </p:nvPr>
        </p:nvSpPr>
        <p:spPr>
          <a:xfrm>
            <a:off x="1971866" y="2884800"/>
            <a:ext cx="13897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6400"/>
              <a:buNone/>
              <a:defRPr sz="6400" b="1">
                <a:solidFill>
                  <a:srgbClr val="42506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8"/>
          <p:cNvSpPr txBox="1">
            <a:spLocks noGrp="1"/>
          </p:cNvSpPr>
          <p:nvPr>
            <p:ph type="subTitle" idx="2"/>
          </p:nvPr>
        </p:nvSpPr>
        <p:spPr>
          <a:xfrm>
            <a:off x="1971866" y="4330600"/>
            <a:ext cx="116472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3200"/>
              <a:buNone/>
              <a:defRPr sz="3200" b="1">
                <a:solidFill>
                  <a:srgbClr val="42506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8"/>
          <p:cNvPicPr preferRelativeResize="0"/>
          <p:nvPr/>
        </p:nvPicPr>
        <p:blipFill rotWithShape="1">
          <a:blip r:embed="rId2">
            <a:alphaModFix/>
          </a:blip>
          <a:srcRect r="81182"/>
          <a:stretch/>
        </p:blipFill>
        <p:spPr>
          <a:xfrm>
            <a:off x="470134" y="419868"/>
            <a:ext cx="1033131" cy="104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 1">
  <p:cSld name="Copy - Blank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>
            <a:spLocks noGrp="1"/>
          </p:cNvSpPr>
          <p:nvPr>
            <p:ph type="title"/>
          </p:nvPr>
        </p:nvSpPr>
        <p:spPr>
          <a:xfrm>
            <a:off x="1971866" y="2047520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F00"/>
              </a:buClr>
              <a:buSzPts val="9100"/>
              <a:buFont typeface="Arial"/>
              <a:buNone/>
              <a:defRPr sz="9100">
                <a:solidFill>
                  <a:srgbClr val="FF6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9"/>
          <p:cNvSpPr txBox="1">
            <a:spLocks noGrp="1"/>
          </p:cNvSpPr>
          <p:nvPr>
            <p:ph type="subTitle" idx="1"/>
          </p:nvPr>
        </p:nvSpPr>
        <p:spPr>
          <a:xfrm>
            <a:off x="1971866" y="3697600"/>
            <a:ext cx="13897500" cy="15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6400"/>
              <a:buNone/>
              <a:defRPr sz="6400">
                <a:solidFill>
                  <a:srgbClr val="425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49"/>
          <p:cNvSpPr txBox="1">
            <a:spLocks noGrp="1"/>
          </p:cNvSpPr>
          <p:nvPr>
            <p:ph type="subTitle" idx="2"/>
          </p:nvPr>
        </p:nvSpPr>
        <p:spPr>
          <a:xfrm>
            <a:off x="1971866" y="5956200"/>
            <a:ext cx="11647200" cy="41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5066"/>
              </a:buClr>
              <a:buSzPts val="3200"/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/>
            </a:lvl3pPr>
            <a:lvl4pPr lvl="3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4pPr>
            <a:lvl5pPr lvl="4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5pPr>
            <a:lvl6pPr lvl="5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6pPr>
            <a:lvl7pPr lvl="6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7pPr>
            <a:lvl8pPr lvl="7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/>
            </a:lvl8pPr>
            <a:lvl9pPr lvl="8" algn="l" rtl="0">
              <a:lnSpc>
                <a:spcPct val="90000"/>
              </a:lnSpc>
              <a:spcBef>
                <a:spcPts val="2700"/>
              </a:spcBef>
              <a:spcAft>
                <a:spcPts val="2700"/>
              </a:spcAft>
              <a:buClr>
                <a:schemeClr val="dk1"/>
              </a:buClr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9"/>
          <p:cNvSpPr txBox="1">
            <a:spLocks noGrp="1"/>
          </p:cNvSpPr>
          <p:nvPr>
            <p:ph type="sldNum" idx="12"/>
          </p:nvPr>
        </p:nvSpPr>
        <p:spPr>
          <a:xfrm>
            <a:off x="22593222" y="12435246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25" tIns="114325" rIns="114325" bIns="11432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2" name="Google Shape;262;p49"/>
          <p:cNvCxnSpPr/>
          <p:nvPr/>
        </p:nvCxnSpPr>
        <p:spPr>
          <a:xfrm>
            <a:off x="2111800" y="5588800"/>
            <a:ext cx="116472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49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9"/>
          <p:cNvPicPr preferRelativeResize="0"/>
          <p:nvPr/>
        </p:nvPicPr>
        <p:blipFill rotWithShape="1">
          <a:blip r:embed="rId2">
            <a:alphaModFix/>
          </a:blip>
          <a:srcRect r="81182"/>
          <a:stretch/>
        </p:blipFill>
        <p:spPr>
          <a:xfrm>
            <a:off x="470134" y="419868"/>
            <a:ext cx="1033131" cy="104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271" name="Google Shape;271;p51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272" name="Google Shape;272;p5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275" name="Google Shape;275;p5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5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5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1">
  <p:cSld name="CUSTOM_2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83" name="Google Shape;283;p54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84" name="Google Shape;284;p5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90" name="Google Shape;290;p56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rtl="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rtl="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rtl="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rtl="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1" name="Google Shape;291;p5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294" name="Google Shape;294;p5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8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298" name="Google Shape;298;p58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99" name="Google Shape;299;p58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5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303" name="Google Shape;303;p5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306" name="Google Shape;306;p60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 rtl="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 rtl="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6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Orange">
  <p:cSld name="CUSTOM_1_1_3">
    <p:bg>
      <p:bgPr>
        <a:solidFill>
          <a:srgbClr val="FFFFFF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193500" cy="2410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2" name="Google Shape;312;p62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627200" cy="13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6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3" name="Google Shape;313;p62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309500" cy="506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- Title &amp; Body">
  <p:cSld name="CUSTOM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3"/>
          <p:cNvSpPr txBox="1">
            <a:spLocks noGrp="1"/>
          </p:cNvSpPr>
          <p:nvPr>
            <p:ph type="title"/>
          </p:nvPr>
        </p:nvSpPr>
        <p:spPr>
          <a:xfrm>
            <a:off x="2131550" y="3207950"/>
            <a:ext cx="16741500" cy="2232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63"/>
          <p:cNvSpPr txBox="1">
            <a:spLocks noGrp="1"/>
          </p:cNvSpPr>
          <p:nvPr>
            <p:ph type="body" idx="1"/>
          </p:nvPr>
        </p:nvSpPr>
        <p:spPr>
          <a:xfrm>
            <a:off x="2131550" y="5645300"/>
            <a:ext cx="16537500" cy="5775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800"/>
              <a:buChar char="●"/>
              <a:defRPr>
                <a:solidFill>
                  <a:srgbClr val="445863"/>
                </a:solidFill>
              </a:defRPr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317" name="Google Shape;317;p63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19900495" y="11902513"/>
            <a:ext cx="2745100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2">
  <p:cSld name="CUSTOM_2_2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Photo with text_1"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5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12063667" y="0"/>
            <a:ext cx="1231392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5"/>
          <p:cNvSpPr txBox="1">
            <a:spLocks noGrp="1"/>
          </p:cNvSpPr>
          <p:nvPr>
            <p:ph type="subTitle" idx="1"/>
          </p:nvPr>
        </p:nvSpPr>
        <p:spPr>
          <a:xfrm>
            <a:off x="2154700" y="3677850"/>
            <a:ext cx="7018500" cy="1507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65"/>
          <p:cNvSpPr txBox="1">
            <a:spLocks noGrp="1"/>
          </p:cNvSpPr>
          <p:nvPr>
            <p:ph type="body" idx="2"/>
          </p:nvPr>
        </p:nvSpPr>
        <p:spPr>
          <a:xfrm>
            <a:off x="2154700" y="5699550"/>
            <a:ext cx="7784700" cy="6996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800"/>
              <a:buChar char="●"/>
              <a:defRPr>
                <a:solidFill>
                  <a:srgbClr val="445863"/>
                </a:solidFill>
              </a:defRPr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37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37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-BlueText">
  <p:cSld name="intro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6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20426600" y="1264100"/>
            <a:ext cx="1600201" cy="5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6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193500" cy="2410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26" name="Google Shape;326;p66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627200" cy="13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27" name="Google Shape;327;p66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309500" cy="779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328" name="Google Shape;328;p66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19900495" y="11902513"/>
            <a:ext cx="2745100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igo Slide ">
  <p:cSld name="CUSTOM_1_1_2">
    <p:bg>
      <p:bgPr>
        <a:solidFill>
          <a:srgbClr val="536DFE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7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19923350" y="11893355"/>
            <a:ext cx="2702801" cy="9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7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346500" cy="2410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2" name="Google Shape;332;p67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779900" cy="13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3" name="Google Shape;333;p67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462500" cy="5076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●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oogle Sans"/>
              <a:buChar char="○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4300"/>
              </a:spcBef>
              <a:spcAft>
                <a:spcPts val="4300"/>
              </a:spcAft>
              <a:buClr>
                <a:srgbClr val="FFFFFF"/>
              </a:buClr>
              <a:buSzPts val="4000"/>
              <a:buFont typeface="Google Sans"/>
              <a:buChar char="■"/>
              <a:defRPr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Blue">
  <p:cSld name="CUSTOM_1_1_4"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8"/>
          <p:cNvSpPr txBox="1">
            <a:spLocks noGrp="1"/>
          </p:cNvSpPr>
          <p:nvPr>
            <p:ph type="title"/>
          </p:nvPr>
        </p:nvSpPr>
        <p:spPr>
          <a:xfrm>
            <a:off x="2160800" y="3291925"/>
            <a:ext cx="18193500" cy="2410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9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6" name="Google Shape;336;p68"/>
          <p:cNvSpPr txBox="1">
            <a:spLocks noGrp="1"/>
          </p:cNvSpPr>
          <p:nvPr>
            <p:ph type="subTitle" idx="1"/>
          </p:nvPr>
        </p:nvSpPr>
        <p:spPr>
          <a:xfrm>
            <a:off x="2160800" y="5397425"/>
            <a:ext cx="19627200" cy="13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6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37" name="Google Shape;337;p68"/>
          <p:cNvSpPr txBox="1">
            <a:spLocks noGrp="1"/>
          </p:cNvSpPr>
          <p:nvPr>
            <p:ph type="body" idx="2"/>
          </p:nvPr>
        </p:nvSpPr>
        <p:spPr>
          <a:xfrm>
            <a:off x="2160800" y="6880825"/>
            <a:ext cx="16309500" cy="4759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●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45863"/>
              </a:buClr>
              <a:buSzPts val="4000"/>
              <a:buFont typeface="Google Sans"/>
              <a:buChar char="○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4300"/>
              </a:spcBef>
              <a:spcAft>
                <a:spcPts val="4300"/>
              </a:spcAft>
              <a:buClr>
                <a:srgbClr val="445863"/>
              </a:buClr>
              <a:buSzPts val="4000"/>
              <a:buFont typeface="Google Sans"/>
              <a:buChar char="■"/>
              <a:defRPr sz="40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338" name="Google Shape;338;p68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19900495" y="11902513"/>
            <a:ext cx="2745100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1414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2">
  <p:cSld name="thank you_2_1_1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70"/>
          <p:cNvPicPr preferRelativeResize="0"/>
          <p:nvPr/>
        </p:nvPicPr>
        <p:blipFill rotWithShape="1">
          <a:blip r:embed="rId2">
            <a:alphaModFix/>
          </a:blip>
          <a:srcRect t="504" b="504"/>
          <a:stretch/>
        </p:blipFill>
        <p:spPr>
          <a:xfrm>
            <a:off x="2142000" y="820194"/>
            <a:ext cx="1600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0"/>
          <p:cNvSpPr txBox="1">
            <a:spLocks noGrp="1"/>
          </p:cNvSpPr>
          <p:nvPr>
            <p:ph type="body" idx="1"/>
          </p:nvPr>
        </p:nvSpPr>
        <p:spPr>
          <a:xfrm>
            <a:off x="9324725" y="8889043"/>
            <a:ext cx="7027200" cy="3275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1pPr>
            <a:lvl2pPr marL="914400" lvl="1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2pPr>
            <a:lvl3pPr marL="1371600" lvl="2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3pPr>
            <a:lvl4pPr marL="1828800" lvl="3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4pPr>
            <a:lvl5pPr marL="2286000" lvl="4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5pPr>
            <a:lvl6pPr marL="2743200" lvl="5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6pPr>
            <a:lvl7pPr marL="3200400" lvl="6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7pPr>
            <a:lvl8pPr marL="3657600" lvl="7" indent="-412750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8pPr>
            <a:lvl9pPr marL="4114800" lvl="8" indent="-412750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70"/>
          <p:cNvSpPr txBox="1">
            <a:spLocks noGrp="1"/>
          </p:cNvSpPr>
          <p:nvPr>
            <p:ph type="subTitle" idx="2"/>
          </p:nvPr>
        </p:nvSpPr>
        <p:spPr>
          <a:xfrm>
            <a:off x="9324725" y="8328050"/>
            <a:ext cx="7617600" cy="7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29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44" name="Google Shape;3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950" y="10609201"/>
            <a:ext cx="1009400" cy="99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250" y="8107550"/>
            <a:ext cx="946800" cy="9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70"/>
          <p:cNvSpPr txBox="1">
            <a:spLocks noGrp="1"/>
          </p:cNvSpPr>
          <p:nvPr>
            <p:ph type="body" idx="3"/>
          </p:nvPr>
        </p:nvSpPr>
        <p:spPr>
          <a:xfrm>
            <a:off x="3795209" y="8251849"/>
            <a:ext cx="4155300" cy="7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800"/>
              <a:buChar char="●"/>
              <a:defRPr>
                <a:solidFill>
                  <a:srgbClr val="FF6C00"/>
                </a:solidFill>
              </a:defRPr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●"/>
              <a:defRPr>
                <a:solidFill>
                  <a:srgbClr val="FF6C00"/>
                </a:solidFill>
              </a:defRPr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●"/>
              <a:defRPr>
                <a:solidFill>
                  <a:srgbClr val="FF6C00"/>
                </a:solidFill>
              </a:defRPr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347" name="Google Shape;347;p70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2142000" y="10993778"/>
            <a:ext cx="946500" cy="97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8" name="Google Shape;348;p70"/>
          <p:cNvSpPr txBox="1">
            <a:spLocks noGrp="1"/>
          </p:cNvSpPr>
          <p:nvPr>
            <p:ph type="body" idx="4"/>
          </p:nvPr>
        </p:nvSpPr>
        <p:spPr>
          <a:xfrm>
            <a:off x="3795200" y="8901950"/>
            <a:ext cx="4517700" cy="842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1pPr>
            <a:lvl2pPr marL="914400" lvl="1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2pPr>
            <a:lvl3pPr marL="1371600" lvl="2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3pPr>
            <a:lvl4pPr marL="1828800" lvl="3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4pPr>
            <a:lvl5pPr marL="2286000" lvl="4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5pPr>
            <a:lvl6pPr marL="2743200" lvl="5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6pPr>
            <a:lvl7pPr marL="3200400" lvl="6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7pPr>
            <a:lvl8pPr marL="3657600" lvl="7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8pPr>
            <a:lvl9pPr marL="4114800" lvl="8" indent="-412750" rtl="0">
              <a:lnSpc>
                <a:spcPct val="150000"/>
              </a:lnSpc>
              <a:spcBef>
                <a:spcPts val="4300"/>
              </a:spcBef>
              <a:spcAft>
                <a:spcPts val="430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349" name="Google Shape;349;p70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2142000" y="8478328"/>
            <a:ext cx="946500" cy="97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" name="Google Shape;350;p70"/>
          <p:cNvSpPr txBox="1">
            <a:spLocks noGrp="1"/>
          </p:cNvSpPr>
          <p:nvPr>
            <p:ph type="body" idx="5"/>
          </p:nvPr>
        </p:nvSpPr>
        <p:spPr>
          <a:xfrm>
            <a:off x="3795209" y="10676324"/>
            <a:ext cx="4155300" cy="726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800"/>
              <a:buChar char="●"/>
              <a:defRPr>
                <a:solidFill>
                  <a:srgbClr val="FF6C00"/>
                </a:solidFill>
              </a:defRPr>
            </a:lvl1pPr>
            <a:lvl2pPr marL="914400" lvl="1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2pPr>
            <a:lvl3pPr marL="1371600" lvl="2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3pPr>
            <a:lvl4pPr marL="1828800" lvl="3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●"/>
              <a:defRPr>
                <a:solidFill>
                  <a:srgbClr val="FF6C00"/>
                </a:solidFill>
              </a:defRPr>
            </a:lvl4pPr>
            <a:lvl5pPr marL="2286000" lvl="4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5pPr>
            <a:lvl6pPr marL="2743200" lvl="5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6pPr>
            <a:lvl7pPr marL="3200400" lvl="6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●"/>
              <a:defRPr>
                <a:solidFill>
                  <a:srgbClr val="FF6C00"/>
                </a:solidFill>
              </a:defRPr>
            </a:lvl7pPr>
            <a:lvl8pPr marL="3657600" lvl="7" indent="-463550" rtl="0">
              <a:spcBef>
                <a:spcPts val="4300"/>
              </a:spcBef>
              <a:spcAft>
                <a:spcPts val="0"/>
              </a:spcAft>
              <a:buClr>
                <a:srgbClr val="FF6C00"/>
              </a:buClr>
              <a:buSzPts val="3700"/>
              <a:buChar char="○"/>
              <a:defRPr>
                <a:solidFill>
                  <a:srgbClr val="FF6C00"/>
                </a:solidFill>
              </a:defRPr>
            </a:lvl8pPr>
            <a:lvl9pPr marL="4114800" lvl="8" indent="-463550" rtl="0">
              <a:spcBef>
                <a:spcPts val="4300"/>
              </a:spcBef>
              <a:spcAft>
                <a:spcPts val="4300"/>
              </a:spcAft>
              <a:buClr>
                <a:srgbClr val="FF6C00"/>
              </a:buClr>
              <a:buSzPts val="37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70"/>
          <p:cNvSpPr txBox="1">
            <a:spLocks noGrp="1"/>
          </p:cNvSpPr>
          <p:nvPr>
            <p:ph type="body" idx="6"/>
          </p:nvPr>
        </p:nvSpPr>
        <p:spPr>
          <a:xfrm>
            <a:off x="3795200" y="11326425"/>
            <a:ext cx="4517700" cy="842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12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1pPr>
            <a:lvl2pPr marL="914400" lvl="1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2pPr>
            <a:lvl3pPr marL="1371600" lvl="2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3pPr>
            <a:lvl4pPr marL="1828800" lvl="3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4pPr>
            <a:lvl5pPr marL="2286000" lvl="4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5pPr>
            <a:lvl6pPr marL="2743200" lvl="5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6pPr>
            <a:lvl7pPr marL="3200400" lvl="6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●"/>
              <a:defRPr sz="2900">
                <a:solidFill>
                  <a:srgbClr val="536DFE"/>
                </a:solidFill>
              </a:defRPr>
            </a:lvl7pPr>
            <a:lvl8pPr marL="3657600" lvl="7" indent="-412750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Clr>
                <a:srgbClr val="536DFE"/>
              </a:buClr>
              <a:buSzPts val="2900"/>
              <a:buChar char="○"/>
              <a:defRPr sz="2900">
                <a:solidFill>
                  <a:srgbClr val="536DFE"/>
                </a:solidFill>
              </a:defRPr>
            </a:lvl8pPr>
            <a:lvl9pPr marL="4114800" lvl="8" indent="-412750" rtl="0">
              <a:lnSpc>
                <a:spcPct val="150000"/>
              </a:lnSpc>
              <a:spcBef>
                <a:spcPts val="4300"/>
              </a:spcBef>
              <a:spcAft>
                <a:spcPts val="4300"/>
              </a:spcAft>
              <a:buClr>
                <a:srgbClr val="536DFE"/>
              </a:buClr>
              <a:buSzPts val="2900"/>
              <a:buChar char="■"/>
              <a:defRPr sz="29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70"/>
          <p:cNvSpPr txBox="1">
            <a:spLocks noGrp="1"/>
          </p:cNvSpPr>
          <p:nvPr>
            <p:ph type="title"/>
          </p:nvPr>
        </p:nvSpPr>
        <p:spPr>
          <a:xfrm>
            <a:off x="2142000" y="4941175"/>
            <a:ext cx="16736700" cy="2762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large title">
  <p:cSld name="TITLE_1">
    <p:bg>
      <p:bgPr>
        <a:solidFill>
          <a:srgbClr val="FAFAFA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2"/>
          <p:cNvSpPr txBox="1">
            <a:spLocks noGrp="1"/>
          </p:cNvSpPr>
          <p:nvPr>
            <p:ph type="subTitle" idx="1"/>
          </p:nvPr>
        </p:nvSpPr>
        <p:spPr>
          <a:xfrm>
            <a:off x="609867" y="3962400"/>
            <a:ext cx="11420100" cy="8216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72"/>
          <p:cNvSpPr txBox="1">
            <a:spLocks noGrp="1"/>
          </p:cNvSpPr>
          <p:nvPr>
            <p:ph type="subTitle" idx="2"/>
          </p:nvPr>
        </p:nvSpPr>
        <p:spPr>
          <a:xfrm>
            <a:off x="609867" y="520533"/>
            <a:ext cx="10386300" cy="782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72"/>
          <p:cNvSpPr txBox="1">
            <a:spLocks noGrp="1"/>
          </p:cNvSpPr>
          <p:nvPr>
            <p:ph type="title"/>
          </p:nvPr>
        </p:nvSpPr>
        <p:spPr>
          <a:xfrm>
            <a:off x="602733" y="1755867"/>
            <a:ext cx="11420100" cy="2050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7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72"/>
          <p:cNvSpPr txBox="1">
            <a:spLocks noGrp="1"/>
          </p:cNvSpPr>
          <p:nvPr>
            <p:ph type="subTitle" idx="3"/>
          </p:nvPr>
        </p:nvSpPr>
        <p:spPr>
          <a:xfrm>
            <a:off x="16055467" y="520533"/>
            <a:ext cx="7536900" cy="782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73"/>
          <p:cNvGrpSpPr/>
          <p:nvPr/>
        </p:nvGrpSpPr>
        <p:grpSpPr>
          <a:xfrm>
            <a:off x="22108174" y="745529"/>
            <a:ext cx="1515388" cy="494069"/>
            <a:chOff x="827088" y="2417763"/>
            <a:chExt cx="8432875" cy="2749412"/>
          </a:xfrm>
        </p:grpSpPr>
        <p:sp>
          <p:nvSpPr>
            <p:cNvPr id="361" name="Google Shape;361;p73"/>
            <p:cNvSpPr/>
            <p:nvPr/>
          </p:nvSpPr>
          <p:spPr>
            <a:xfrm>
              <a:off x="827088" y="2417763"/>
              <a:ext cx="2078100" cy="213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764" y="71161"/>
                  </a:moveTo>
                  <a:lnTo>
                    <a:pt x="62764" y="54773"/>
                  </a:lnTo>
                  <a:lnTo>
                    <a:pt x="119064" y="54773"/>
                  </a:lnTo>
                  <a:cubicBezTo>
                    <a:pt x="119646" y="57670"/>
                    <a:pt x="119979" y="61114"/>
                    <a:pt x="119979" y="64821"/>
                  </a:cubicBezTo>
                  <a:cubicBezTo>
                    <a:pt x="119979" y="77116"/>
                    <a:pt x="116529" y="92329"/>
                    <a:pt x="105410" y="103146"/>
                  </a:cubicBezTo>
                  <a:cubicBezTo>
                    <a:pt x="94603" y="114125"/>
                    <a:pt x="80782" y="119979"/>
                    <a:pt x="62473" y="119979"/>
                  </a:cubicBezTo>
                  <a:cubicBezTo>
                    <a:pt x="28534" y="119979"/>
                    <a:pt x="0" y="93058"/>
                    <a:pt x="0" y="60000"/>
                  </a:cubicBezTo>
                  <a:cubicBezTo>
                    <a:pt x="0" y="26920"/>
                    <a:pt x="28534" y="0"/>
                    <a:pt x="62473" y="0"/>
                  </a:cubicBezTo>
                  <a:cubicBezTo>
                    <a:pt x="81240" y="0"/>
                    <a:pt x="94603" y="7170"/>
                    <a:pt x="104662" y="16529"/>
                  </a:cubicBezTo>
                  <a:lnTo>
                    <a:pt x="92795" y="28095"/>
                  </a:lnTo>
                  <a:cubicBezTo>
                    <a:pt x="85604" y="21512"/>
                    <a:pt x="75836" y="16387"/>
                    <a:pt x="62473" y="16387"/>
                  </a:cubicBezTo>
                  <a:cubicBezTo>
                    <a:pt x="37700" y="16387"/>
                    <a:pt x="18330" y="35854"/>
                    <a:pt x="18330" y="60000"/>
                  </a:cubicBezTo>
                  <a:cubicBezTo>
                    <a:pt x="18330" y="84125"/>
                    <a:pt x="37700" y="103592"/>
                    <a:pt x="62473" y="103592"/>
                  </a:cubicBezTo>
                  <a:cubicBezTo>
                    <a:pt x="78538" y="103592"/>
                    <a:pt x="87703" y="97292"/>
                    <a:pt x="93564" y="91580"/>
                  </a:cubicBezTo>
                  <a:cubicBezTo>
                    <a:pt x="98323" y="86941"/>
                    <a:pt x="101461" y="80276"/>
                    <a:pt x="102687" y="71161"/>
                  </a:cubicBezTo>
                  <a:lnTo>
                    <a:pt x="62764" y="71161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3"/>
            <p:cNvSpPr/>
            <p:nvPr/>
          </p:nvSpPr>
          <p:spPr>
            <a:xfrm>
              <a:off x="3013075" y="3176588"/>
              <a:ext cx="1379400" cy="13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8" y="59984"/>
                  </a:moveTo>
                  <a:cubicBezTo>
                    <a:pt x="119968" y="94521"/>
                    <a:pt x="93054" y="119968"/>
                    <a:pt x="60000" y="119968"/>
                  </a:cubicBezTo>
                  <a:cubicBezTo>
                    <a:pt x="26945" y="119968"/>
                    <a:pt x="0" y="94521"/>
                    <a:pt x="0" y="59984"/>
                  </a:cubicBezTo>
                  <a:cubicBezTo>
                    <a:pt x="0" y="25226"/>
                    <a:pt x="26945" y="0"/>
                    <a:pt x="60000" y="0"/>
                  </a:cubicBezTo>
                  <a:cubicBezTo>
                    <a:pt x="93054" y="0"/>
                    <a:pt x="119968" y="25226"/>
                    <a:pt x="119968" y="59984"/>
                  </a:cubicBezTo>
                  <a:close/>
                  <a:moveTo>
                    <a:pt x="93744" y="59984"/>
                  </a:moveTo>
                  <a:cubicBezTo>
                    <a:pt x="93744" y="38406"/>
                    <a:pt x="78109" y="23653"/>
                    <a:pt x="60000" y="23653"/>
                  </a:cubicBezTo>
                  <a:cubicBezTo>
                    <a:pt x="41890" y="23653"/>
                    <a:pt x="26287" y="38406"/>
                    <a:pt x="26287" y="59984"/>
                  </a:cubicBezTo>
                  <a:cubicBezTo>
                    <a:pt x="26287" y="81342"/>
                    <a:pt x="41890" y="96346"/>
                    <a:pt x="60000" y="96346"/>
                  </a:cubicBezTo>
                  <a:cubicBezTo>
                    <a:pt x="78109" y="96346"/>
                    <a:pt x="93744" y="81342"/>
                    <a:pt x="93744" y="599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3"/>
            <p:cNvSpPr/>
            <p:nvPr/>
          </p:nvSpPr>
          <p:spPr>
            <a:xfrm>
              <a:off x="4516438" y="3176588"/>
              <a:ext cx="1377900" cy="13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8" y="59984"/>
                  </a:moveTo>
                  <a:cubicBezTo>
                    <a:pt x="119968" y="94521"/>
                    <a:pt x="93047" y="119968"/>
                    <a:pt x="59984" y="119968"/>
                  </a:cubicBezTo>
                  <a:cubicBezTo>
                    <a:pt x="26952" y="119968"/>
                    <a:pt x="0" y="94521"/>
                    <a:pt x="0" y="59984"/>
                  </a:cubicBezTo>
                  <a:cubicBezTo>
                    <a:pt x="0" y="25226"/>
                    <a:pt x="26952" y="0"/>
                    <a:pt x="59984" y="0"/>
                  </a:cubicBezTo>
                  <a:cubicBezTo>
                    <a:pt x="93016" y="0"/>
                    <a:pt x="119968" y="25226"/>
                    <a:pt x="119968" y="59984"/>
                  </a:cubicBezTo>
                  <a:close/>
                  <a:moveTo>
                    <a:pt x="93705" y="59984"/>
                  </a:moveTo>
                  <a:cubicBezTo>
                    <a:pt x="93705" y="38406"/>
                    <a:pt x="78098" y="23653"/>
                    <a:pt x="59984" y="23653"/>
                  </a:cubicBezTo>
                  <a:cubicBezTo>
                    <a:pt x="41901" y="23653"/>
                    <a:pt x="26262" y="38406"/>
                    <a:pt x="26262" y="59984"/>
                  </a:cubicBezTo>
                  <a:cubicBezTo>
                    <a:pt x="26262" y="81342"/>
                    <a:pt x="41901" y="96346"/>
                    <a:pt x="59984" y="96346"/>
                  </a:cubicBezTo>
                  <a:cubicBezTo>
                    <a:pt x="78098" y="96346"/>
                    <a:pt x="93705" y="81342"/>
                    <a:pt x="93705" y="5998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3"/>
            <p:cNvSpPr/>
            <p:nvPr/>
          </p:nvSpPr>
          <p:spPr>
            <a:xfrm>
              <a:off x="6019800" y="3178175"/>
              <a:ext cx="1316100" cy="19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7" y="2497"/>
                  </a:moveTo>
                  <a:lnTo>
                    <a:pt x="119967" y="76851"/>
                  </a:lnTo>
                  <a:cubicBezTo>
                    <a:pt x="119967" y="107426"/>
                    <a:pt x="92698" y="119978"/>
                    <a:pt x="60442" y="119978"/>
                  </a:cubicBezTo>
                  <a:cubicBezTo>
                    <a:pt x="30090" y="119978"/>
                    <a:pt x="11845" y="106492"/>
                    <a:pt x="4954" y="95504"/>
                  </a:cubicBezTo>
                  <a:lnTo>
                    <a:pt x="28908" y="88925"/>
                  </a:lnTo>
                  <a:cubicBezTo>
                    <a:pt x="33174" y="95656"/>
                    <a:pt x="43609" y="103669"/>
                    <a:pt x="60442" y="103669"/>
                  </a:cubicBezTo>
                  <a:cubicBezTo>
                    <a:pt x="81082" y="103669"/>
                    <a:pt x="93880" y="95200"/>
                    <a:pt x="93880" y="79348"/>
                  </a:cubicBezTo>
                  <a:lnTo>
                    <a:pt x="93880" y="73398"/>
                  </a:lnTo>
                  <a:lnTo>
                    <a:pt x="92928" y="73398"/>
                  </a:lnTo>
                  <a:cubicBezTo>
                    <a:pt x="86759" y="78414"/>
                    <a:pt x="74913" y="82801"/>
                    <a:pt x="59983" y="82801"/>
                  </a:cubicBezTo>
                  <a:cubicBezTo>
                    <a:pt x="28679" y="82801"/>
                    <a:pt x="0" y="64755"/>
                    <a:pt x="0" y="41541"/>
                  </a:cubicBezTo>
                  <a:cubicBezTo>
                    <a:pt x="0" y="18175"/>
                    <a:pt x="28679" y="0"/>
                    <a:pt x="59983" y="0"/>
                  </a:cubicBezTo>
                  <a:cubicBezTo>
                    <a:pt x="74913" y="0"/>
                    <a:pt x="86759" y="4386"/>
                    <a:pt x="92928" y="9250"/>
                  </a:cubicBezTo>
                  <a:lnTo>
                    <a:pt x="93880" y="9250"/>
                  </a:lnTo>
                  <a:lnTo>
                    <a:pt x="93880" y="2497"/>
                  </a:lnTo>
                  <a:lnTo>
                    <a:pt x="119967" y="2497"/>
                  </a:lnTo>
                  <a:close/>
                  <a:moveTo>
                    <a:pt x="95783" y="41541"/>
                  </a:moveTo>
                  <a:cubicBezTo>
                    <a:pt x="95783" y="26970"/>
                    <a:pt x="81082" y="16308"/>
                    <a:pt x="62346" y="16308"/>
                  </a:cubicBezTo>
                  <a:cubicBezTo>
                    <a:pt x="43379" y="16308"/>
                    <a:pt x="27497" y="26970"/>
                    <a:pt x="27497" y="41541"/>
                  </a:cubicBezTo>
                  <a:cubicBezTo>
                    <a:pt x="27497" y="55982"/>
                    <a:pt x="43379" y="66492"/>
                    <a:pt x="62346" y="66492"/>
                  </a:cubicBezTo>
                  <a:cubicBezTo>
                    <a:pt x="81082" y="66492"/>
                    <a:pt x="95783" y="55982"/>
                    <a:pt x="95783" y="4154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3"/>
            <p:cNvSpPr/>
            <p:nvPr/>
          </p:nvSpPr>
          <p:spPr>
            <a:xfrm>
              <a:off x="7545388" y="2497138"/>
              <a:ext cx="301500" cy="201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856" y="0"/>
                  </a:moveTo>
                  <a:lnTo>
                    <a:pt x="119856" y="119978"/>
                  </a:lnTo>
                  <a:lnTo>
                    <a:pt x="0" y="119978"/>
                  </a:lnTo>
                  <a:lnTo>
                    <a:pt x="0" y="0"/>
                  </a:lnTo>
                  <a:lnTo>
                    <a:pt x="119856" y="0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3"/>
            <p:cNvSpPr/>
            <p:nvPr/>
          </p:nvSpPr>
          <p:spPr>
            <a:xfrm>
              <a:off x="7993063" y="3176588"/>
              <a:ext cx="1266900" cy="13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545" y="79737"/>
                  </a:moveTo>
                  <a:lnTo>
                    <a:pt x="118738" y="93389"/>
                  </a:lnTo>
                  <a:cubicBezTo>
                    <a:pt x="111579" y="103140"/>
                    <a:pt x="94329" y="119968"/>
                    <a:pt x="64534" y="119968"/>
                  </a:cubicBezTo>
                  <a:cubicBezTo>
                    <a:pt x="27613" y="119968"/>
                    <a:pt x="0" y="93609"/>
                    <a:pt x="0" y="59952"/>
                  </a:cubicBezTo>
                  <a:cubicBezTo>
                    <a:pt x="0" y="24314"/>
                    <a:pt x="27852" y="0"/>
                    <a:pt x="61363" y="0"/>
                  </a:cubicBezTo>
                  <a:cubicBezTo>
                    <a:pt x="95079" y="0"/>
                    <a:pt x="111613" y="24786"/>
                    <a:pt x="117000" y="38186"/>
                  </a:cubicBezTo>
                  <a:lnTo>
                    <a:pt x="119965" y="45011"/>
                  </a:lnTo>
                  <a:lnTo>
                    <a:pt x="33034" y="78133"/>
                  </a:lnTo>
                  <a:cubicBezTo>
                    <a:pt x="39681" y="90180"/>
                    <a:pt x="50011" y="96314"/>
                    <a:pt x="64568" y="96314"/>
                  </a:cubicBezTo>
                  <a:cubicBezTo>
                    <a:pt x="79056" y="96346"/>
                    <a:pt x="89181" y="89740"/>
                    <a:pt x="96545" y="79737"/>
                  </a:cubicBezTo>
                  <a:close/>
                  <a:moveTo>
                    <a:pt x="28329" y="58159"/>
                  </a:moveTo>
                  <a:lnTo>
                    <a:pt x="86454" y="35921"/>
                  </a:lnTo>
                  <a:cubicBezTo>
                    <a:pt x="83250" y="28403"/>
                    <a:pt x="73670" y="23182"/>
                    <a:pt x="62318" y="23182"/>
                  </a:cubicBezTo>
                  <a:cubicBezTo>
                    <a:pt x="47795" y="23182"/>
                    <a:pt x="27613" y="35009"/>
                    <a:pt x="28329" y="5815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243800" tIns="121875" rIns="243800" bIns="121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3">
  <p:cSld name="CUSTOM_2_2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Header only">
  <p:cSld name="Body Text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4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4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Titl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5"/>
          <p:cNvPicPr preferRelativeResize="0"/>
          <p:nvPr/>
        </p:nvPicPr>
        <p:blipFill rotWithShape="1">
          <a:blip r:embed="rId2">
            <a:alphaModFix/>
          </a:blip>
          <a:srcRect t="9339" b="8159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75"/>
          <p:cNvSpPr txBox="1">
            <a:spLocks noGrp="1"/>
          </p:cNvSpPr>
          <p:nvPr>
            <p:ph type="title"/>
          </p:nvPr>
        </p:nvSpPr>
        <p:spPr>
          <a:xfrm>
            <a:off x="1219200" y="853440"/>
            <a:ext cx="11045700" cy="4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pic>
        <p:nvPicPr>
          <p:cNvPr id="373" name="Google Shape;3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419" y="7053600"/>
            <a:ext cx="7627381" cy="564640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5"/>
          <p:cNvSpPr txBox="1">
            <a:spLocks noGrp="1"/>
          </p:cNvSpPr>
          <p:nvPr>
            <p:ph type="body" idx="1"/>
          </p:nvPr>
        </p:nvSpPr>
        <p:spPr>
          <a:xfrm>
            <a:off x="8144267" y="11066403"/>
            <a:ext cx="4120800" cy="1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i="0" u="none" strike="noStrike" cap="none">
                <a:solidFill>
                  <a:schemeClr val="lt1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75" name="Google Shape;37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2095867"/>
            <a:ext cx="3329333" cy="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ody w/ Quote">
  <p:cSld name="Body w/ Quote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6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6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sp>
        <p:nvSpPr>
          <p:cNvPr id="379" name="Google Shape;379;p76"/>
          <p:cNvSpPr txBox="1">
            <a:spLocks noGrp="1"/>
          </p:cNvSpPr>
          <p:nvPr>
            <p:ph type="body" idx="1"/>
          </p:nvPr>
        </p:nvSpPr>
        <p:spPr>
          <a:xfrm>
            <a:off x="8363712" y="4340352"/>
            <a:ext cx="116064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80" name="Google Shape;380;p76"/>
          <p:cNvCxnSpPr/>
          <p:nvPr/>
        </p:nvCxnSpPr>
        <p:spPr>
          <a:xfrm>
            <a:off x="7412736" y="4702600"/>
            <a:ext cx="0" cy="7125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76"/>
          <p:cNvSpPr txBox="1">
            <a:spLocks noGrp="1"/>
          </p:cNvSpPr>
          <p:nvPr>
            <p:ph type="body" idx="2"/>
          </p:nvPr>
        </p:nvSpPr>
        <p:spPr>
          <a:xfrm>
            <a:off x="950976" y="4340352"/>
            <a:ext cx="6363900" cy="4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ody -3up">
  <p:cSld name="Body -3up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7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7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sp>
        <p:nvSpPr>
          <p:cNvPr id="385" name="Google Shape;385;p77"/>
          <p:cNvSpPr txBox="1">
            <a:spLocks noGrp="1"/>
          </p:cNvSpPr>
          <p:nvPr>
            <p:ph type="body" idx="1"/>
          </p:nvPr>
        </p:nvSpPr>
        <p:spPr>
          <a:xfrm>
            <a:off x="950976" y="4340352"/>
            <a:ext cx="7119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77"/>
          <p:cNvSpPr txBox="1">
            <a:spLocks noGrp="1"/>
          </p:cNvSpPr>
          <p:nvPr>
            <p:ph type="body" idx="2"/>
          </p:nvPr>
        </p:nvSpPr>
        <p:spPr>
          <a:xfrm>
            <a:off x="8363712" y="4340352"/>
            <a:ext cx="7119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77"/>
          <p:cNvSpPr txBox="1">
            <a:spLocks noGrp="1"/>
          </p:cNvSpPr>
          <p:nvPr>
            <p:ph type="body" idx="3"/>
          </p:nvPr>
        </p:nvSpPr>
        <p:spPr>
          <a:xfrm>
            <a:off x="15776448" y="4340352"/>
            <a:ext cx="7119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ody w/ Content">
  <p:cSld name="Body w/ Conten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8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78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sp>
        <p:nvSpPr>
          <p:cNvPr id="391" name="Google Shape;391;p78"/>
          <p:cNvSpPr txBox="1">
            <a:spLocks noGrp="1"/>
          </p:cNvSpPr>
          <p:nvPr>
            <p:ph type="body" idx="1"/>
          </p:nvPr>
        </p:nvSpPr>
        <p:spPr>
          <a:xfrm>
            <a:off x="950976" y="4340352"/>
            <a:ext cx="6363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92" name="Google Shape;392;p78"/>
          <p:cNvCxnSpPr/>
          <p:nvPr/>
        </p:nvCxnSpPr>
        <p:spPr>
          <a:xfrm>
            <a:off x="7412736" y="4702600"/>
            <a:ext cx="0" cy="7125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ody Text">
  <p:cSld name="Body Text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9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9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sp>
        <p:nvSpPr>
          <p:cNvPr id="396" name="Google Shape;396;p79"/>
          <p:cNvSpPr txBox="1">
            <a:spLocks noGrp="1"/>
          </p:cNvSpPr>
          <p:nvPr>
            <p:ph type="body" idx="1"/>
          </p:nvPr>
        </p:nvSpPr>
        <p:spPr>
          <a:xfrm>
            <a:off x="8363712" y="4340352"/>
            <a:ext cx="116064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397" name="Google Shape;397;p79"/>
          <p:cNvCxnSpPr/>
          <p:nvPr/>
        </p:nvCxnSpPr>
        <p:spPr>
          <a:xfrm>
            <a:off x="7412736" y="4702600"/>
            <a:ext cx="0" cy="7125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lank">
  <p:cSld name="Blank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ody w/ Quote -2up">
  <p:cSld name="Body w/ Quote -2up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1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81"/>
          <p:cNvSpPr txBox="1">
            <a:spLocks noGrp="1"/>
          </p:cNvSpPr>
          <p:nvPr>
            <p:ph type="title"/>
          </p:nvPr>
        </p:nvSpPr>
        <p:spPr>
          <a:xfrm>
            <a:off x="950976" y="1633728"/>
            <a:ext cx="21043200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  <p:sp>
        <p:nvSpPr>
          <p:cNvPr id="402" name="Google Shape;402;p81"/>
          <p:cNvSpPr txBox="1">
            <a:spLocks noGrp="1"/>
          </p:cNvSpPr>
          <p:nvPr>
            <p:ph type="body" idx="1"/>
          </p:nvPr>
        </p:nvSpPr>
        <p:spPr>
          <a:xfrm>
            <a:off x="8363712" y="4340352"/>
            <a:ext cx="7119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03" name="Google Shape;403;p81"/>
          <p:cNvCxnSpPr/>
          <p:nvPr/>
        </p:nvCxnSpPr>
        <p:spPr>
          <a:xfrm>
            <a:off x="7412736" y="4702600"/>
            <a:ext cx="0" cy="7125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4" name="Google Shape;404;p81"/>
          <p:cNvSpPr txBox="1">
            <a:spLocks noGrp="1"/>
          </p:cNvSpPr>
          <p:nvPr>
            <p:ph type="body" idx="2"/>
          </p:nvPr>
        </p:nvSpPr>
        <p:spPr>
          <a:xfrm>
            <a:off x="950976" y="4340352"/>
            <a:ext cx="6363900" cy="4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81"/>
          <p:cNvSpPr txBox="1">
            <a:spLocks noGrp="1"/>
          </p:cNvSpPr>
          <p:nvPr>
            <p:ph type="body" idx="3"/>
          </p:nvPr>
        </p:nvSpPr>
        <p:spPr>
          <a:xfrm>
            <a:off x="15765795" y="4340352"/>
            <a:ext cx="711990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ig Quote white">
  <p:cSld name="Big Quote white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82" descr="Asset 26@3x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6467" y="12720000"/>
            <a:ext cx="3054475" cy="42326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82"/>
          <p:cNvSpPr txBox="1">
            <a:spLocks noGrp="1"/>
          </p:cNvSpPr>
          <p:nvPr>
            <p:ph type="body" idx="1"/>
          </p:nvPr>
        </p:nvSpPr>
        <p:spPr>
          <a:xfrm>
            <a:off x="1513491" y="3560064"/>
            <a:ext cx="5387100" cy="5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i="0" u="none" strike="noStrike" cap="none">
                <a:solidFill>
                  <a:schemeClr val="accent1"/>
                </a:solidFill>
              </a:defRPr>
            </a:lvl1pPr>
            <a:lvl2pPr marL="914400" marR="0" lvl="1" indent="-228600" algn="r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r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r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r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09" name="Google Shape;409;p82"/>
          <p:cNvCxnSpPr/>
          <p:nvPr/>
        </p:nvCxnSpPr>
        <p:spPr>
          <a:xfrm>
            <a:off x="7412736" y="3769800"/>
            <a:ext cx="0" cy="8058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82"/>
          <p:cNvSpPr txBox="1">
            <a:spLocks noGrp="1"/>
          </p:cNvSpPr>
          <p:nvPr>
            <p:ph type="body" idx="2"/>
          </p:nvPr>
        </p:nvSpPr>
        <p:spPr>
          <a:xfrm>
            <a:off x="7754109" y="3560064"/>
            <a:ext cx="14776800" cy="7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i="0" u="none" strike="noStrike" cap="none">
                <a:solidFill>
                  <a:schemeClr val="dk2"/>
                </a:solidFill>
              </a:defRPr>
            </a:lvl1pPr>
            <a:lvl2pPr marL="914400" marR="0" lvl="1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i="0" u="none" strike="noStrike" cap="none">
                <a:solidFill>
                  <a:schemeClr val="dk2"/>
                </a:solidFill>
              </a:defRPr>
            </a:lvl2pPr>
            <a:lvl3pPr marL="1371600" marR="0" lvl="2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accent1"/>
              </a:buClr>
              <a:buSzPts val="3700"/>
              <a:buNone/>
              <a:defRPr sz="3700" i="0" u="none" strike="noStrike" cap="none">
                <a:solidFill>
                  <a:schemeClr val="accent1"/>
                </a:solidFill>
              </a:defRPr>
            </a:lvl3pPr>
            <a:lvl4pPr marL="1828800" marR="0" lvl="3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4pPr>
            <a:lvl5pPr marL="2286000" marR="0" lvl="4" indent="-228600" algn="l" rtl="0">
              <a:lnSpc>
                <a:spcPct val="114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3700"/>
              <a:buNone/>
              <a:defRPr sz="3700" i="0" u="none" strike="noStrike" cap="none">
                <a:solidFill>
                  <a:schemeClr val="dk2"/>
                </a:solidFill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800"/>
              <a:buChar char="•"/>
              <a:defRPr sz="4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 1 2">
  <p:cSld name="TITLE_AND_BODY_3 1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Title Slide">
  <p:cSld name="Sample Light Slide">
    <p:bg>
      <p:bgPr>
        <a:solidFill>
          <a:srgbClr val="1A73E8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9150" y="6608200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Breaker Image">
  <p:cSld name="Breaker Image">
    <p:bg>
      <p:bgPr>
        <a:solidFill>
          <a:srgbClr val="9AA0A6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4"/>
          <p:cNvPicPr preferRelativeResize="0"/>
          <p:nvPr/>
        </p:nvPicPr>
        <p:blipFill rotWithShape="1">
          <a:blip r:embed="rId2">
            <a:alphaModFix/>
          </a:blip>
          <a:srcRect t="5011" b="10614"/>
          <a:stretch/>
        </p:blipFill>
        <p:spPr>
          <a:xfrm>
            <a:off x="0" y="0"/>
            <a:ext cx="24383993" cy="1371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4"/>
          <p:cNvPicPr preferRelativeResize="0"/>
          <p:nvPr/>
        </p:nvPicPr>
        <p:blipFill rotWithShape="1">
          <a:blip r:embed="rId3">
            <a:alphaModFix amt="35000"/>
          </a:blip>
          <a:srcRect t="5871" r="22696" b="19423"/>
          <a:stretch/>
        </p:blipFill>
        <p:spPr>
          <a:xfrm>
            <a:off x="12167800" y="-1433"/>
            <a:ext cx="12216203" cy="1371887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84"/>
          <p:cNvSpPr txBox="1">
            <a:spLocks noGrp="1"/>
          </p:cNvSpPr>
          <p:nvPr>
            <p:ph type="title"/>
          </p:nvPr>
        </p:nvSpPr>
        <p:spPr>
          <a:xfrm>
            <a:off x="950976" y="1676400"/>
            <a:ext cx="21043200" cy="10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i="0" u="none" strike="noStrike" cap="none">
                <a:solidFill>
                  <a:schemeClr val="lt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Custom Layou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85"/>
          <p:cNvPicPr preferRelativeResize="0"/>
          <p:nvPr/>
        </p:nvPicPr>
        <p:blipFill rotWithShape="1">
          <a:blip r:embed="rId2">
            <a:alphaModFix/>
          </a:blip>
          <a:srcRect t="9339" b="8159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5"/>
          <p:cNvPicPr preferRelativeResize="0"/>
          <p:nvPr/>
        </p:nvPicPr>
        <p:blipFill rotWithShape="1">
          <a:blip r:embed="rId3">
            <a:alphaModFix amt="35000"/>
          </a:blip>
          <a:srcRect t="5871" r="22696" b="19423"/>
          <a:stretch/>
        </p:blipFill>
        <p:spPr>
          <a:xfrm>
            <a:off x="12167800" y="-1433"/>
            <a:ext cx="12216203" cy="137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00" y="12095867"/>
            <a:ext cx="3329333" cy="604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5"/>
          <p:cNvSpPr txBox="1"/>
          <p:nvPr/>
        </p:nvSpPr>
        <p:spPr>
          <a:xfrm>
            <a:off x="950976" y="3566533"/>
            <a:ext cx="130464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alibri"/>
              <a:buNone/>
            </a:pPr>
            <a:r>
              <a:rPr lang="en-US" sz="9600" i="0" u="none" strike="noStrike" cap="non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>
  <p:cSld name="CUSTOM_1_1"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14925" y="12347872"/>
            <a:ext cx="1791595" cy="6194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6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9554300" cy="24105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41414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86"/>
          <p:cNvSpPr txBox="1">
            <a:spLocks noGrp="1"/>
          </p:cNvSpPr>
          <p:nvPr>
            <p:ph type="subTitle" idx="1"/>
          </p:nvPr>
        </p:nvSpPr>
        <p:spPr>
          <a:xfrm>
            <a:off x="2084600" y="5702225"/>
            <a:ext cx="19392900" cy="13263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 sz="6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25" name="Google Shape;425;p86"/>
          <p:cNvSpPr txBox="1">
            <a:spLocks noGrp="1"/>
          </p:cNvSpPr>
          <p:nvPr>
            <p:ph type="body" idx="2"/>
          </p:nvPr>
        </p:nvSpPr>
        <p:spPr>
          <a:xfrm>
            <a:off x="2084600" y="7566625"/>
            <a:ext cx="16309500" cy="77952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552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●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○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■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●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○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■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●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552450" rtl="0">
              <a:lnSpc>
                <a:spcPct val="125000"/>
              </a:lnSpc>
              <a:spcBef>
                <a:spcPts val="4300"/>
              </a:spcBef>
              <a:spcAft>
                <a:spcPts val="0"/>
              </a:spcAft>
              <a:buClr>
                <a:srgbClr val="414141"/>
              </a:buClr>
              <a:buSzPts val="5100"/>
              <a:buFont typeface="Roboto"/>
              <a:buChar char="○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552450" rtl="0">
              <a:lnSpc>
                <a:spcPct val="125000"/>
              </a:lnSpc>
              <a:spcBef>
                <a:spcPts val="4300"/>
              </a:spcBef>
              <a:spcAft>
                <a:spcPts val="4300"/>
              </a:spcAft>
              <a:buClr>
                <a:srgbClr val="414141"/>
              </a:buClr>
              <a:buSzPts val="5100"/>
              <a:buFont typeface="Roboto"/>
              <a:buChar char="■"/>
              <a:defRPr sz="51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solidFill>
          <a:srgbClr val="FFFFFF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7"/>
          <p:cNvSpPr txBox="1">
            <a:spLocks noGrp="1"/>
          </p:cNvSpPr>
          <p:nvPr>
            <p:ph type="title"/>
          </p:nvPr>
        </p:nvSpPr>
        <p:spPr>
          <a:xfrm>
            <a:off x="1412200" y="1294533"/>
            <a:ext cx="19229700" cy="1530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52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87"/>
          <p:cNvSpPr txBox="1">
            <a:spLocks noGrp="1"/>
          </p:cNvSpPr>
          <p:nvPr>
            <p:ph type="subTitle" idx="1"/>
          </p:nvPr>
        </p:nvSpPr>
        <p:spPr>
          <a:xfrm>
            <a:off x="1482800" y="2424267"/>
            <a:ext cx="18382500" cy="1364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524C"/>
                </a:solidFill>
              </a:defRPr>
            </a:lvl1pPr>
            <a:lvl2pPr lvl="1" rtl="0">
              <a:spcBef>
                <a:spcPts val="4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4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4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4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4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4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4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4300"/>
              </a:spcBef>
              <a:spcAft>
                <a:spcPts val="43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87"/>
          <p:cNvSpPr txBox="1">
            <a:spLocks noGrp="1"/>
          </p:cNvSpPr>
          <p:nvPr>
            <p:ph type="title" idx="2"/>
          </p:nvPr>
        </p:nvSpPr>
        <p:spPr>
          <a:xfrm>
            <a:off x="1482800" y="4095367"/>
            <a:ext cx="13086300" cy="81201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TITLE_1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916" y="-27935"/>
            <a:ext cx="2431143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1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91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91"/>
          <p:cNvSpPr txBox="1">
            <a:spLocks noGrp="1"/>
          </p:cNvSpPr>
          <p:nvPr>
            <p:ph type="title"/>
          </p:nvPr>
        </p:nvSpPr>
        <p:spPr>
          <a:xfrm>
            <a:off x="1885467" y="4796867"/>
            <a:ext cx="19420800" cy="1913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91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9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p91"/>
          <p:cNvPicPr preferRelativeResize="0"/>
          <p:nvPr/>
        </p:nvPicPr>
        <p:blipFill rotWithShape="1">
          <a:blip r:embed="rId2">
            <a:alphaModFix/>
          </a:blip>
          <a:srcRect l="70159" b="62581"/>
          <a:stretch/>
        </p:blipFill>
        <p:spPr>
          <a:xfrm>
            <a:off x="17107600" y="0"/>
            <a:ext cx="7276416" cy="513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91"/>
          <p:cNvSpPr/>
          <p:nvPr/>
        </p:nvSpPr>
        <p:spPr>
          <a:xfrm>
            <a:off x="2133144" y="7350265"/>
            <a:ext cx="938400" cy="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67" y="139733"/>
            <a:ext cx="3469202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">
  <p:cSld name="TITLE_ONLY_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2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92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92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9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92"/>
          <p:cNvPicPr preferRelativeResize="0"/>
          <p:nvPr/>
        </p:nvPicPr>
        <p:blipFill rotWithShape="1">
          <a:blip r:embed="rId2">
            <a:alphaModFix/>
          </a:blip>
          <a:srcRect l="59587" b="52604"/>
          <a:stretch/>
        </p:blipFill>
        <p:spPr>
          <a:xfrm>
            <a:off x="19459012" y="0"/>
            <a:ext cx="4924992" cy="3249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92"/>
          <p:cNvCxnSpPr/>
          <p:nvPr/>
        </p:nvCxnSpPr>
        <p:spPr>
          <a:xfrm>
            <a:off x="2111800" y="5588800"/>
            <a:ext cx="116472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92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92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3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93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93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9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0" name="Google Shape;460;p93"/>
          <p:cNvCxnSpPr/>
          <p:nvPr/>
        </p:nvCxnSpPr>
        <p:spPr>
          <a:xfrm>
            <a:off x="2111800" y="5588800"/>
            <a:ext cx="116472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93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93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4"/>
          <p:cNvSpPr/>
          <p:nvPr/>
        </p:nvSpPr>
        <p:spPr>
          <a:xfrm>
            <a:off x="459600" y="405200"/>
            <a:ext cx="23464800" cy="129057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4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94"/>
          <p:cNvSpPr txBox="1">
            <a:spLocks noGrp="1"/>
          </p:cNvSpPr>
          <p:nvPr>
            <p:ph type="subTitle" idx="2"/>
          </p:nvPr>
        </p:nvSpPr>
        <p:spPr>
          <a:xfrm>
            <a:off x="5135600" y="5528267"/>
            <a:ext cx="14751300" cy="29376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9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94"/>
          <p:cNvSpPr/>
          <p:nvPr/>
        </p:nvSpPr>
        <p:spPr>
          <a:xfrm>
            <a:off x="5332800" y="5081727"/>
            <a:ext cx="1344000" cy="1008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d Title Slide">
  <p:cSld name="Sample Light Slide_1">
    <p:bg>
      <p:bgPr>
        <a:solidFill>
          <a:srgbClr val="EE675C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155750" y="7868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2155750" y="9807225"/>
            <a:ext cx="11770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64650" y="666267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E0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5"/>
          <p:cNvSpPr/>
          <p:nvPr/>
        </p:nvSpPr>
        <p:spPr>
          <a:xfrm>
            <a:off x="-242600" y="-202200"/>
            <a:ext cx="24626400" cy="139185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5"/>
          <p:cNvSpPr txBox="1">
            <a:spLocks noGrp="1"/>
          </p:cNvSpPr>
          <p:nvPr>
            <p:ph type="subTitle" idx="1"/>
          </p:nvPr>
        </p:nvSpPr>
        <p:spPr>
          <a:xfrm>
            <a:off x="1698400" y="1799467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9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tyling Example">
  <p:cSld name="MAIN_POINT_2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6"/>
          <p:cNvSpPr txBox="1">
            <a:spLocks noGrp="1"/>
          </p:cNvSpPr>
          <p:nvPr>
            <p:ph type="subTitle" idx="1"/>
          </p:nvPr>
        </p:nvSpPr>
        <p:spPr>
          <a:xfrm>
            <a:off x="5135600" y="8525827"/>
            <a:ext cx="10812900" cy="1978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6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9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96"/>
          <p:cNvSpPr/>
          <p:nvPr/>
        </p:nvSpPr>
        <p:spPr>
          <a:xfrm>
            <a:off x="459600" y="405200"/>
            <a:ext cx="23464800" cy="129057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96"/>
          <p:cNvSpPr txBox="1"/>
          <p:nvPr/>
        </p:nvSpPr>
        <p:spPr>
          <a:xfrm>
            <a:off x="1558867" y="1376867"/>
            <a:ext cx="21034500" cy="10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-US" sz="3200">
                <a:solidFill>
                  <a:srgbClr val="4CCCDE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mnist = tf.keras.datasets.mnist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(x_train, y_train),(x_test, y_test) = mnist.load_data()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x_train, x_test = x_train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x_test / 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255.0</a:t>
            </a:r>
            <a:endParaRPr sz="3200">
              <a:solidFill>
                <a:srgbClr val="F0B82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 = tf.keras.models.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Sequential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([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Flatten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512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activation=tf.nn.relu),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Dropout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0.2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tf.keras.layers.</a:t>
            </a:r>
            <a:r>
              <a:rPr lang="en-US" sz="3200">
                <a:solidFill>
                  <a:srgbClr val="D296DD"/>
                </a:solidFill>
                <a:latin typeface="Roboto Mono"/>
                <a:ea typeface="Roboto Mono"/>
                <a:cs typeface="Roboto Mono"/>
                <a:sym typeface="Roboto Mono"/>
              </a:rPr>
              <a:t>Dense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activation=tf.nn.softmax)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model.compile(optimizer='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adam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loss='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sparse_categorical_crossentropy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',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metrics=['</a:t>
            </a:r>
            <a:r>
              <a:rPr lang="en-US" sz="3200">
                <a:solidFill>
                  <a:srgbClr val="A1D467"/>
                </a:solidFill>
                <a:latin typeface="Roboto Mono"/>
                <a:ea typeface="Roboto Mono"/>
                <a:cs typeface="Roboto Mono"/>
                <a:sym typeface="Roboto Mono"/>
              </a:rPr>
              <a:t>accuracy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'])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y_train, epochs=</a:t>
            </a:r>
            <a:r>
              <a:rPr lang="en-US" sz="3200">
                <a:solidFill>
                  <a:srgbClr val="F0B82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3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 sz="370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MAIN_POINT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" y="0"/>
            <a:ext cx="2431143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4123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0"/>
          <p:cNvSpPr/>
          <p:nvPr/>
        </p:nvSpPr>
        <p:spPr>
          <a:xfrm>
            <a:off x="0" y="6847200"/>
            <a:ext cx="24384000" cy="6868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00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0" name="Google Shape;490;p100"/>
          <p:cNvSpPr txBox="1">
            <a:spLocks noGrp="1"/>
          </p:cNvSpPr>
          <p:nvPr>
            <p:ph type="title"/>
          </p:nvPr>
        </p:nvSpPr>
        <p:spPr>
          <a:xfrm>
            <a:off x="1885467" y="4796867"/>
            <a:ext cx="19420800" cy="1913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00"/>
          <p:cNvSpPr txBox="1">
            <a:spLocks noGrp="1"/>
          </p:cNvSpPr>
          <p:nvPr>
            <p:ph type="subTitle" idx="2"/>
          </p:nvPr>
        </p:nvSpPr>
        <p:spPr>
          <a:xfrm>
            <a:off x="1936600" y="7413226"/>
            <a:ext cx="18989700" cy="28671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0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3" name="Google Shape;493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3759" y="0"/>
            <a:ext cx="9060241" cy="68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569460" cy="153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1"/>
          <p:cNvSpPr/>
          <p:nvPr/>
        </p:nvSpPr>
        <p:spPr>
          <a:xfrm>
            <a:off x="0" y="3587733"/>
            <a:ext cx="24384000" cy="101280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01"/>
          <p:cNvSpPr txBox="1">
            <a:spLocks noGrp="1"/>
          </p:cNvSpPr>
          <p:nvPr>
            <p:ph type="subTitle" idx="1"/>
          </p:nvPr>
        </p:nvSpPr>
        <p:spPr>
          <a:xfrm>
            <a:off x="1934400" y="12323392"/>
            <a:ext cx="17879100" cy="7800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01"/>
          <p:cNvSpPr txBox="1">
            <a:spLocks noGrp="1"/>
          </p:cNvSpPr>
          <p:nvPr>
            <p:ph type="title"/>
          </p:nvPr>
        </p:nvSpPr>
        <p:spPr>
          <a:xfrm>
            <a:off x="1885467" y="625800"/>
            <a:ext cx="19420800" cy="2833500"/>
          </a:xfrm>
          <a:prstGeom prst="rect">
            <a:avLst/>
          </a:prstGeom>
        </p:spPr>
        <p:txBody>
          <a:bodyPr spcFirstLastPara="1" wrap="square" lIns="152400" tIns="152400" rIns="152400" bIns="1524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42506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01"/>
          <p:cNvSpPr txBox="1">
            <a:spLocks noGrp="1"/>
          </p:cNvSpPr>
          <p:nvPr>
            <p:ph type="subTitle" idx="2"/>
          </p:nvPr>
        </p:nvSpPr>
        <p:spPr>
          <a:xfrm>
            <a:off x="1936600" y="4138320"/>
            <a:ext cx="18989700" cy="42792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0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4569460" cy="153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">
  <p:cSld name="TITLE_ONLY_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2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02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02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0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p102"/>
          <p:cNvPicPr preferRelativeResize="0"/>
          <p:nvPr/>
        </p:nvPicPr>
        <p:blipFill rotWithShape="1">
          <a:blip r:embed="rId2">
            <a:alphaModFix/>
          </a:blip>
          <a:srcRect l="59587" b="52604"/>
          <a:stretch/>
        </p:blipFill>
        <p:spPr>
          <a:xfrm>
            <a:off x="19459012" y="0"/>
            <a:ext cx="4924992" cy="32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02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102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3"/>
          <p:cNvSpPr txBox="1">
            <a:spLocks noGrp="1"/>
          </p:cNvSpPr>
          <p:nvPr>
            <p:ph type="title"/>
          </p:nvPr>
        </p:nvSpPr>
        <p:spPr>
          <a:xfrm>
            <a:off x="1971867" y="2047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03"/>
          <p:cNvSpPr txBox="1">
            <a:spLocks noGrp="1"/>
          </p:cNvSpPr>
          <p:nvPr>
            <p:ph type="subTitle" idx="1"/>
          </p:nvPr>
        </p:nvSpPr>
        <p:spPr>
          <a:xfrm>
            <a:off x="1971867" y="3697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03"/>
          <p:cNvSpPr txBox="1">
            <a:spLocks noGrp="1"/>
          </p:cNvSpPr>
          <p:nvPr>
            <p:ph type="subTitle" idx="2"/>
          </p:nvPr>
        </p:nvSpPr>
        <p:spPr>
          <a:xfrm>
            <a:off x="1971867" y="59562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10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103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103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4"/>
          <p:cNvSpPr txBox="1">
            <a:spLocks noGrp="1"/>
          </p:cNvSpPr>
          <p:nvPr>
            <p:ph type="title"/>
          </p:nvPr>
        </p:nvSpPr>
        <p:spPr>
          <a:xfrm>
            <a:off x="1971867" y="12347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104"/>
          <p:cNvSpPr txBox="1">
            <a:spLocks noGrp="1"/>
          </p:cNvSpPr>
          <p:nvPr>
            <p:ph type="subTitle" idx="1"/>
          </p:nvPr>
        </p:nvSpPr>
        <p:spPr>
          <a:xfrm>
            <a:off x="1971867" y="28848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104"/>
          <p:cNvSpPr txBox="1">
            <a:spLocks noGrp="1"/>
          </p:cNvSpPr>
          <p:nvPr>
            <p:ph type="subTitle" idx="2"/>
          </p:nvPr>
        </p:nvSpPr>
        <p:spPr>
          <a:xfrm>
            <a:off x="2029421" y="4330600"/>
            <a:ext cx="116472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7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7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7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7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7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7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7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700"/>
              </a:spcBef>
              <a:spcAft>
                <a:spcPts val="27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0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104"/>
          <p:cNvSpPr/>
          <p:nvPr/>
        </p:nvSpPr>
        <p:spPr>
          <a:xfrm>
            <a:off x="0" y="13247200"/>
            <a:ext cx="24384000" cy="4689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104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152283" y="157733"/>
            <a:ext cx="997583" cy="1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 layout">
  <p:cSld name="TITLE_ONLY_2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p105" descr="Summit17-Slides-0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05"/>
          <p:cNvSpPr/>
          <p:nvPr/>
        </p:nvSpPr>
        <p:spPr>
          <a:xfrm>
            <a:off x="867800" y="11264333"/>
            <a:ext cx="9585600" cy="15273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487675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Click to edit master title style</a:t>
            </a:r>
            <a:endParaRPr sz="48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●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○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Google Sans"/>
              <a:buChar char="■"/>
              <a:defRPr sz="40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marL="1371600" lvl="2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marL="1828800" lvl="3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marL="2743200" lvl="5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marL="3200400" lvl="6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marL="3657600" lvl="7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marL="4114800" lvl="8" indent="-381000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5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89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marL="1371600" lvl="2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marL="1828800" lvl="3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marL="2743200" lvl="5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marL="3200400" lvl="6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marL="3657600" lvl="7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marL="4114800" lvl="8" indent="-381000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8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98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marL="1371600" lvl="2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marL="1828800" lvl="3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marL="2743200" lvl="5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marL="3200400" lvl="6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marL="3657600" lvl="7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marL="4114800" lvl="8" indent="-381000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9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1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1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marL="1371600" lvl="2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marL="1828800" lvl="3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4pPr>
            <a:lvl5pPr marL="2286000" lvl="4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5pPr>
            <a:lvl6pPr marL="2743200" lvl="5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6pPr>
            <a:lvl7pPr marL="3200400" lvl="6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7pPr>
            <a:lvl8pPr marL="3657600" lvl="7" indent="-381000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8pPr>
            <a:lvl9pPr marL="4114800" lvl="8" indent="-381000" rtl="0">
              <a:lnSpc>
                <a:spcPct val="115000"/>
              </a:lnSpc>
              <a:spcBef>
                <a:spcPts val="2700"/>
              </a:spcBef>
              <a:spcAft>
                <a:spcPts val="270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hyperlink" Target="https://www.tensorflow.org/alpha/tutorials/generative/pix2pix" TargetMode="External"/><Relationship Id="rId4" Type="http://schemas.openxmlformats.org/officeDocument/2006/relationships/hyperlink" Target="http://tensorflow.org/alph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research.google.com/seedbank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f-line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tensorflow.org/alpha/tutorials/quickstart/beginne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eron/handson-ml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hyperlink" Target="https://manning.com/books/deep-learning-with-pyth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-drea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tensorflow.org/alpha/tutorials/generative/style_transf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-nm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hyperlink" Target="https://www.tensorflow.org/alpha/tutorials/text/nmt_with_atten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lpha/tutorials/text/nmt_with_atten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-nm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5.png"/><Relationship Id="rId4" Type="http://schemas.openxmlformats.org/officeDocument/2006/relationships/hyperlink" Target="https://www.tensorflow.org/alpha/tutorials/text/nmt_with_atten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lpha/tutorials/text/image_caption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26"/>
          <p:cNvSpPr/>
          <p:nvPr/>
        </p:nvSpPr>
        <p:spPr>
          <a:xfrm>
            <a:off x="6974480" y="931875"/>
            <a:ext cx="1690500" cy="957600"/>
          </a:xfrm>
          <a:prstGeom prst="roundRect">
            <a:avLst>
              <a:gd name="adj" fmla="val 16667"/>
            </a:avLst>
          </a:prstGeom>
          <a:solidFill>
            <a:srgbClr val="FCE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D93025"/>
                </a:solidFill>
                <a:latin typeface="Roboto Mono"/>
                <a:ea typeface="Roboto Mono"/>
                <a:cs typeface="Roboto Mono"/>
                <a:sym typeface="Roboto Mono"/>
              </a:rPr>
              <a:t>2019</a:t>
            </a:r>
            <a:endParaRPr sz="4000">
              <a:solidFill>
                <a:srgbClr val="D9302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126"/>
          <p:cNvSpPr/>
          <p:nvPr/>
        </p:nvSpPr>
        <p:spPr>
          <a:xfrm>
            <a:off x="2281576" y="931875"/>
            <a:ext cx="4524300" cy="957600"/>
          </a:xfrm>
          <a:prstGeom prst="roundRect">
            <a:avLst>
              <a:gd name="adj" fmla="val 16667"/>
            </a:avLst>
          </a:prstGeom>
          <a:solidFill>
            <a:srgbClr val="E8F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GDG KHV</a:t>
            </a:r>
            <a:endParaRPr sz="40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2" name="Google Shape;642;p126"/>
          <p:cNvSpPr txBox="1">
            <a:spLocks noGrp="1"/>
          </p:cNvSpPr>
          <p:nvPr>
            <p:ph type="title"/>
          </p:nvPr>
        </p:nvSpPr>
        <p:spPr>
          <a:xfrm>
            <a:off x="2155750" y="6801525"/>
            <a:ext cx="144060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Знакомство с </a:t>
            </a:r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en-US" dirty="0"/>
              <a:t>2.0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50" y="6242891"/>
            <a:ext cx="16414499" cy="54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60"/>
          <p:cNvSpPr txBox="1"/>
          <p:nvPr/>
        </p:nvSpPr>
        <p:spPr>
          <a:xfrm>
            <a:off x="2171700" y="11988775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4"/>
              </a:rPr>
              <a:t>tensorflow.org/alpha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5"/>
              </a:rPr>
              <a:t>tensorflow.org/alpha/tutorials/generative/pix2pix</a:t>
            </a:r>
            <a:endParaRPr sz="2800" dirty="0"/>
          </a:p>
        </p:txBody>
      </p:sp>
      <p:pic>
        <p:nvPicPr>
          <p:cNvPr id="878" name="Google Shape;878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664" y="425116"/>
            <a:ext cx="19187312" cy="58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60"/>
          <p:cNvSpPr txBox="1"/>
          <p:nvPr/>
        </p:nvSpPr>
        <p:spPr>
          <a:xfrm>
            <a:off x="1953474" y="2173700"/>
            <a:ext cx="5609700" cy="2021400"/>
          </a:xfrm>
          <a:prstGeom prst="rect">
            <a:avLst/>
          </a:prstGeom>
          <a:noFill/>
          <a:ln w="1143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80" name="Google Shape;880;p160"/>
          <p:cNvSpPr txBox="1">
            <a:spLocks noGrp="1"/>
          </p:cNvSpPr>
          <p:nvPr>
            <p:ph type="title"/>
          </p:nvPr>
        </p:nvSpPr>
        <p:spPr>
          <a:xfrm>
            <a:off x="14919150" y="497725"/>
            <a:ext cx="9192000" cy="10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smtClean="0"/>
              <a:t>Говоря о изумительных вещах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1760" y="975445"/>
            <a:ext cx="18193800" cy="2410200"/>
          </a:xfrm>
        </p:spPr>
        <p:txBody>
          <a:bodyPr/>
          <a:lstStyle/>
          <a:p>
            <a:r>
              <a:rPr lang="ru-RU" sz="8000" dirty="0" smtClean="0"/>
              <a:t>Мало примеров?</a:t>
            </a:r>
            <a:endParaRPr lang="ru-RU" sz="8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21760" y="2489990"/>
            <a:ext cx="19627500" cy="1326300"/>
          </a:xfrm>
        </p:spPr>
        <p:txBody>
          <a:bodyPr/>
          <a:lstStyle/>
          <a:p>
            <a:r>
              <a:rPr lang="en-US" sz="4400" dirty="0">
                <a:solidFill>
                  <a:srgbClr val="FF6C00"/>
                </a:solidFill>
                <a:sym typeface="Arial"/>
              </a:rPr>
              <a:t>Google Seedbank</a:t>
            </a:r>
            <a:endParaRPr lang="ru-RU" sz="4400" dirty="0">
              <a:solidFill>
                <a:srgbClr val="FF6C00"/>
              </a:solidFill>
              <a:sym typeface="Arial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1676400" y="4564345"/>
            <a:ext cx="10942320" cy="7795200"/>
          </a:xfrm>
        </p:spPr>
        <p:txBody>
          <a:bodyPr/>
          <a:lstStyle/>
          <a:p>
            <a:r>
              <a:rPr lang="ru-RU" dirty="0">
                <a:solidFill>
                  <a:schemeClr val="dk1"/>
                </a:solidFill>
              </a:rPr>
              <a:t>Множество интерактивных примеров </a:t>
            </a:r>
          </a:p>
          <a:p>
            <a:pPr marL="0" indent="0">
              <a:buNone/>
            </a:pPr>
            <a:r>
              <a:rPr lang="ru-RU" dirty="0">
                <a:solidFill>
                  <a:schemeClr val="dk1"/>
                </a:solidFill>
              </a:rPr>
              <a:t>по </a:t>
            </a:r>
            <a:r>
              <a:rPr lang="ru-RU" dirty="0" smtClean="0">
                <a:solidFill>
                  <a:schemeClr val="dk1"/>
                </a:solidFill>
              </a:rPr>
              <a:t>машинному обучению</a:t>
            </a:r>
            <a:endParaRPr lang="ru-RU" dirty="0">
              <a:solidFill>
                <a:schemeClr val="dk1"/>
              </a:solidFill>
            </a:endParaRPr>
          </a:p>
          <a:p>
            <a:r>
              <a:rPr lang="ru-RU" dirty="0">
                <a:solidFill>
                  <a:schemeClr val="dk1"/>
                </a:solidFill>
              </a:rPr>
              <a:t>Не требуется </a:t>
            </a:r>
            <a:r>
              <a:rPr lang="ru-RU" dirty="0" smtClean="0">
                <a:solidFill>
                  <a:schemeClr val="dk1"/>
                </a:solidFill>
              </a:rPr>
              <a:t>ничего</a:t>
            </a:r>
            <a:r>
              <a:rPr lang="ru-RU" dirty="0">
                <a:solidFill>
                  <a:schemeClr val="dk1"/>
                </a:solidFill>
              </a:rPr>
              <a:t>, кроме </a:t>
            </a:r>
            <a:r>
              <a:rPr lang="ru-RU" dirty="0" smtClean="0">
                <a:solidFill>
                  <a:schemeClr val="dk1"/>
                </a:solidFill>
              </a:rPr>
              <a:t>браузера</a:t>
            </a:r>
          </a:p>
          <a:p>
            <a:r>
              <a:rPr lang="ru-RU" dirty="0" smtClean="0">
                <a:solidFill>
                  <a:schemeClr val="dk1"/>
                </a:solidFill>
              </a:rPr>
              <a:t>Исследуйте, создавайте, делитесь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5899" y="12529355"/>
            <a:ext cx="6383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https://research.google.com/seedbank/</a:t>
            </a:r>
            <a:endParaRPr lang="ru-RU" sz="28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510" y="975445"/>
            <a:ext cx="11315700" cy="95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37"/>
          <p:cNvSpPr txBox="1">
            <a:spLocks noGrp="1"/>
          </p:cNvSpPr>
          <p:nvPr>
            <p:ph type="title"/>
          </p:nvPr>
        </p:nvSpPr>
        <p:spPr>
          <a:xfrm>
            <a:off x="2137750" y="1070025"/>
            <a:ext cx="213480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/>
              <a:t>TensorFlow</a:t>
            </a:r>
            <a:r>
              <a:rPr lang="en-US" sz="6600" dirty="0"/>
              <a:t> </a:t>
            </a:r>
            <a:r>
              <a:rPr lang="ru-RU" sz="6600" dirty="0" smtClean="0"/>
              <a:t>отлично подходит для обучения</a:t>
            </a:r>
            <a:br>
              <a:rPr lang="ru-RU" sz="6600" dirty="0" smtClean="0"/>
            </a:br>
            <a:r>
              <a:rPr lang="en-US" sz="6600" dirty="0" smtClean="0"/>
              <a:t>(</a:t>
            </a:r>
            <a:r>
              <a:rPr lang="ru-RU" sz="6600" dirty="0" smtClean="0"/>
              <a:t>с </a:t>
            </a:r>
            <a:r>
              <a:rPr lang="en-US" sz="6600" dirty="0" smtClean="0"/>
              <a:t>TF</a:t>
            </a:r>
            <a:r>
              <a:rPr lang="ru-RU" sz="6600" dirty="0" smtClean="0"/>
              <a:t>2 самое лучшее время начать</a:t>
            </a:r>
            <a:r>
              <a:rPr lang="en-US" sz="6600" dirty="0" smtClean="0"/>
              <a:t>)</a:t>
            </a:r>
            <a:endParaRPr sz="6600" dirty="0"/>
          </a:p>
        </p:txBody>
      </p:sp>
      <p:sp>
        <p:nvSpPr>
          <p:cNvPr id="733" name="Google Shape;733;p137"/>
          <p:cNvSpPr txBox="1"/>
          <p:nvPr/>
        </p:nvSpPr>
        <p:spPr>
          <a:xfrm>
            <a:off x="1669250" y="12332500"/>
            <a:ext cx="16095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4" name="Google Shape;734;p137"/>
          <p:cNvSpPr txBox="1"/>
          <p:nvPr/>
        </p:nvSpPr>
        <p:spPr>
          <a:xfrm>
            <a:off x="2247900" y="11989600"/>
            <a:ext cx="15259200" cy="9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 dirty="0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bit.ly/</a:t>
            </a:r>
            <a:r>
              <a:rPr lang="en-US" sz="2800" u="sng" dirty="0" err="1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tf</a:t>
            </a:r>
            <a:r>
              <a:rPr lang="en-US" sz="2800" u="sng" dirty="0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-linear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4"/>
              </a:rPr>
              <a:t>tensorflow.org/alpha/tutorials/</a:t>
            </a:r>
            <a:r>
              <a:rPr lang="en-US" sz="2800" u="sng" dirty="0" err="1">
                <a:solidFill>
                  <a:schemeClr val="hlink"/>
                </a:solidFill>
                <a:hlinkClick r:id="rId4"/>
              </a:rPr>
              <a:t>quickstart</a:t>
            </a:r>
            <a:r>
              <a:rPr lang="en-US" sz="2800" u="sng" dirty="0">
                <a:solidFill>
                  <a:schemeClr val="hlink"/>
                </a:solidFill>
                <a:hlinkClick r:id="rId4"/>
              </a:rPr>
              <a:t>/beginner</a:t>
            </a:r>
            <a:endParaRPr sz="2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35" name="Google Shape;735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5900" y="4393716"/>
            <a:ext cx="7225653" cy="69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575" y="4393716"/>
            <a:ext cx="6904449" cy="69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38"/>
          <p:cNvSpPr txBox="1">
            <a:spLocks noGrp="1"/>
          </p:cNvSpPr>
          <p:nvPr>
            <p:ph type="body" idx="1"/>
          </p:nvPr>
        </p:nvSpPr>
        <p:spPr>
          <a:xfrm>
            <a:off x="2050400" y="1591667"/>
            <a:ext cx="22721700" cy="11125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placeholder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float32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rgbClr val="3367D6"/>
                </a:solidFill>
                <a:latin typeface="Consolas"/>
                <a:ea typeface="Consolas"/>
                <a:cs typeface="Consolas"/>
                <a:sym typeface="Consolas"/>
              </a:rPr>
              <a:t>Variable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rgbClr val="3367D6"/>
                </a:solidFill>
                <a:latin typeface="Consolas"/>
                <a:ea typeface="Consolas"/>
                <a:cs typeface="Consolas"/>
                <a:sym typeface="Consolas"/>
              </a:rPr>
              <a:t>Variable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zeros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matmul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W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rgbClr val="3367D6"/>
                </a:solidFill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initialize_all_variables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2700">
              <a:solidFill>
                <a:srgbClr val="61616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start_queue_runners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rgbClr val="61616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rgbClr val="61616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example_batch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batch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batch_size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num_threads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capacity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rgbClr val="61616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700">
              <a:solidFill>
                <a:srgbClr val="61616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max_steps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step 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range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max_steps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x_in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example_batch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train_step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feed_dict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train_data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y_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train_labels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392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27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step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sess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accuracy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feed_dict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test_data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y_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test_labels</a:t>
            </a:r>
            <a:r>
              <a:rPr lang="en-US" sz="2700">
                <a:solidFill>
                  <a:srgbClr val="616161"/>
                </a:solidFill>
                <a:latin typeface="Consolas"/>
                <a:ea typeface="Consolas"/>
                <a:cs typeface="Consolas"/>
                <a:sym typeface="Consolas"/>
              </a:rPr>
              <a:t>}))</a:t>
            </a:r>
            <a:endParaRPr/>
          </a:p>
        </p:txBody>
      </p:sp>
      <p:sp>
        <p:nvSpPr>
          <p:cNvPr id="742" name="Google Shape;742;p138"/>
          <p:cNvSpPr/>
          <p:nvPr/>
        </p:nvSpPr>
        <p:spPr>
          <a:xfrm>
            <a:off x="2867600" y="9865899"/>
            <a:ext cx="12399300" cy="606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743" name="Google Shape;743;p138"/>
          <p:cNvSpPr/>
          <p:nvPr/>
        </p:nvSpPr>
        <p:spPr>
          <a:xfrm>
            <a:off x="2478875" y="6093725"/>
            <a:ext cx="7597500" cy="993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39"/>
          <p:cNvSpPr txBox="1">
            <a:spLocks noGrp="1"/>
          </p:cNvSpPr>
          <p:nvPr>
            <p:ph type="title"/>
          </p:nvPr>
        </p:nvSpPr>
        <p:spPr>
          <a:xfrm>
            <a:off x="2083550" y="6929850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Многое было улучшено</a:t>
            </a:r>
            <a:r>
              <a:rPr lang="en-US" dirty="0"/>
              <a:t> </a:t>
            </a:r>
            <a:r>
              <a:rPr lang="ru-RU" dirty="0" smtClean="0"/>
              <a:t>в </a:t>
            </a:r>
            <a:r>
              <a:rPr lang="en-US" dirty="0" smtClean="0"/>
              <a:t>TF2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0"/>
          <p:cNvSpPr txBox="1">
            <a:spLocks noGrp="1"/>
          </p:cNvSpPr>
          <p:nvPr>
            <p:ph type="title"/>
          </p:nvPr>
        </p:nvSpPr>
        <p:spPr>
          <a:xfrm>
            <a:off x="2124267" y="1708946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TensorFlow</a:t>
            </a:r>
            <a:r>
              <a:rPr lang="en-US" dirty="0"/>
              <a:t> 2.0 </a:t>
            </a:r>
            <a:r>
              <a:rPr lang="en-US" dirty="0" smtClean="0"/>
              <a:t>beta</a:t>
            </a:r>
            <a:endParaRPr dirty="0"/>
          </a:p>
        </p:txBody>
      </p:sp>
      <p:sp>
        <p:nvSpPr>
          <p:cNvPr id="754" name="Google Shape;754;p140"/>
          <p:cNvSpPr txBox="1">
            <a:spLocks noGrp="1"/>
          </p:cNvSpPr>
          <p:nvPr>
            <p:ph type="subTitle" idx="1"/>
          </p:nvPr>
        </p:nvSpPr>
        <p:spPr>
          <a:xfrm>
            <a:off x="2124267" y="3359027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700"/>
              </a:spcAft>
              <a:buNone/>
            </a:pPr>
            <a:r>
              <a:rPr lang="en-US" dirty="0"/>
              <a:t>Usability</a:t>
            </a:r>
            <a:endParaRPr dirty="0"/>
          </a:p>
        </p:txBody>
      </p:sp>
      <p:sp>
        <p:nvSpPr>
          <p:cNvPr id="755" name="Google Shape;755;p140"/>
          <p:cNvSpPr txBox="1">
            <a:spLocks noGrp="1"/>
          </p:cNvSpPr>
          <p:nvPr>
            <p:ph type="subTitle" idx="2"/>
          </p:nvPr>
        </p:nvSpPr>
        <p:spPr>
          <a:xfrm>
            <a:off x="2124267" y="5617627"/>
            <a:ext cx="20336700" cy="2442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ru-RU" sz="4800" dirty="0">
                <a:latin typeface="Google Sans"/>
                <a:ea typeface="Google Sans"/>
                <a:cs typeface="Google Sans"/>
                <a:sym typeface="Courier New"/>
              </a:rPr>
              <a:t>Высокоуровневое</a:t>
            </a:r>
            <a:r>
              <a:rPr lang="ru-RU" sz="48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800" dirty="0">
                <a:latin typeface="Google Sans"/>
                <a:ea typeface="Google Sans"/>
                <a:cs typeface="Google Sans"/>
                <a:sym typeface="Courier New"/>
              </a:rPr>
              <a:t>API</a:t>
            </a:r>
            <a:r>
              <a:rPr lang="ru-RU" sz="48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4800" dirty="0" err="1" smtClean="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Режим стремительного исполнения (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)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756" name="Google Shape;756;p140"/>
          <p:cNvGraphicFramePr/>
          <p:nvPr/>
        </p:nvGraphicFramePr>
        <p:xfrm>
          <a:off x="3404800" y="8466027"/>
          <a:ext cx="17879200" cy="2021146"/>
        </p:xfrm>
        <a:graphic>
          <a:graphicData uri="http://schemas.openxmlformats.org/drawingml/2006/table">
            <a:tbl>
              <a:tblPr>
                <a:noFill/>
                <a:tableStyleId>{5108EBEC-25EF-4AE3-B398-C70668884BD0}</a:tableStyleId>
              </a:tblPr>
              <a:tblGrid>
                <a:gridCol w="1787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-US" sz="4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-US" sz="4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-US" sz="4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US" sz="4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US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US" sz="4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-US" sz="4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69325" marR="169325" marT="169325" marB="169325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1"/>
          <p:cNvSpPr txBox="1">
            <a:spLocks noGrp="1"/>
          </p:cNvSpPr>
          <p:nvPr>
            <p:ph type="title"/>
          </p:nvPr>
        </p:nvSpPr>
        <p:spPr>
          <a:xfrm>
            <a:off x="2124267" y="1700292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lvl="0"/>
            <a:r>
              <a:rPr lang="en-US" dirty="0" err="1"/>
              <a:t>TensorFlow</a:t>
            </a:r>
            <a:r>
              <a:rPr lang="en-US" dirty="0"/>
              <a:t> 2.0 </a:t>
            </a:r>
            <a:r>
              <a:rPr lang="en-US" dirty="0"/>
              <a:t>beta</a:t>
            </a:r>
            <a:endParaRPr dirty="0"/>
          </a:p>
        </p:txBody>
      </p:sp>
      <p:sp>
        <p:nvSpPr>
          <p:cNvPr id="762" name="Google Shape;762;p141"/>
          <p:cNvSpPr txBox="1">
            <a:spLocks noGrp="1"/>
          </p:cNvSpPr>
          <p:nvPr>
            <p:ph type="subTitle" idx="1"/>
          </p:nvPr>
        </p:nvSpPr>
        <p:spPr>
          <a:xfrm>
            <a:off x="2124267" y="3350373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700"/>
              </a:spcAft>
              <a:buNone/>
            </a:pPr>
            <a:r>
              <a:rPr lang="ru-RU" dirty="0" smtClean="0"/>
              <a:t>Четкость</a:t>
            </a:r>
            <a:endParaRPr dirty="0"/>
          </a:p>
        </p:txBody>
      </p:sp>
      <p:sp>
        <p:nvSpPr>
          <p:cNvPr id="763" name="Google Shape;763;p141"/>
          <p:cNvSpPr txBox="1">
            <a:spLocks noGrp="1"/>
          </p:cNvSpPr>
          <p:nvPr>
            <p:ph type="subTitle" idx="2"/>
          </p:nvPr>
        </p:nvSpPr>
        <p:spPr>
          <a:xfrm>
            <a:off x="1743267" y="5608973"/>
            <a:ext cx="217311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Сокращено дублирование функционала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Связный и интуитивно понятный синтаксис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Совместимость со всей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 err="1"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экосистемой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2"/>
          <p:cNvSpPr txBox="1">
            <a:spLocks noGrp="1"/>
          </p:cNvSpPr>
          <p:nvPr>
            <p:ph type="title"/>
          </p:nvPr>
        </p:nvSpPr>
        <p:spPr>
          <a:xfrm>
            <a:off x="2107380" y="1666519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lvl="0"/>
            <a:r>
              <a:rPr lang="en-US" dirty="0" err="1"/>
              <a:t>TensorFlow</a:t>
            </a:r>
            <a:r>
              <a:rPr lang="en-US" dirty="0"/>
              <a:t> 2.0 </a:t>
            </a:r>
            <a:r>
              <a:rPr lang="en-US" dirty="0"/>
              <a:t>beta</a:t>
            </a:r>
            <a:endParaRPr dirty="0"/>
          </a:p>
        </p:txBody>
      </p:sp>
      <p:sp>
        <p:nvSpPr>
          <p:cNvPr id="769" name="Google Shape;769;p142"/>
          <p:cNvSpPr txBox="1">
            <a:spLocks noGrp="1"/>
          </p:cNvSpPr>
          <p:nvPr>
            <p:ph type="subTitle" idx="1"/>
          </p:nvPr>
        </p:nvSpPr>
        <p:spPr>
          <a:xfrm>
            <a:off x="2107380" y="33166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700"/>
              </a:spcAft>
              <a:buNone/>
            </a:pPr>
            <a:r>
              <a:rPr lang="ru-RU" dirty="0" smtClean="0"/>
              <a:t>Гибкость</a:t>
            </a:r>
            <a:endParaRPr dirty="0"/>
          </a:p>
        </p:txBody>
      </p:sp>
      <p:sp>
        <p:nvSpPr>
          <p:cNvPr id="770" name="Google Shape;770;p142"/>
          <p:cNvSpPr txBox="1">
            <a:spLocks noGrp="1"/>
          </p:cNvSpPr>
          <p:nvPr>
            <p:ph type="subTitle" idx="2"/>
          </p:nvPr>
        </p:nvSpPr>
        <p:spPr>
          <a:xfrm>
            <a:off x="1743267" y="5600700"/>
            <a:ext cx="19460700" cy="419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Полностью низкоуровневое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API.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219200" lvl="0" indent="-914400" algn="l" rtl="0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Внутренние операции доступны в</a:t>
            </a:r>
            <a:r>
              <a:rPr lang="en-US" sz="4800" dirty="0" smtClean="0"/>
              <a:t> </a:t>
            </a:r>
            <a:r>
              <a:rPr lang="en-US" sz="4800" dirty="0" err="1" smtClean="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4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45"/>
          <p:cNvSpPr txBox="1">
            <a:spLocks noGrp="1"/>
          </p:cNvSpPr>
          <p:nvPr>
            <p:ph type="title"/>
          </p:nvPr>
        </p:nvSpPr>
        <p:spPr>
          <a:xfrm>
            <a:off x="2063075" y="3945450"/>
            <a:ext cx="171873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Стили работы с </a:t>
            </a:r>
            <a:r>
              <a:rPr lang="en-US" dirty="0" smtClean="0"/>
              <a:t>API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46"/>
          <p:cNvSpPr txBox="1">
            <a:spLocks noGrp="1"/>
          </p:cNvSpPr>
          <p:nvPr>
            <p:ph type="subTitle" idx="1"/>
          </p:nvPr>
        </p:nvSpPr>
        <p:spPr>
          <a:xfrm>
            <a:off x="1698400" y="2811209"/>
            <a:ext cx="20895300" cy="995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 = tf.keras.models.</a:t>
            </a:r>
            <a:r>
              <a:rPr lang="en-US" sz="4300">
                <a:solidFill>
                  <a:srgbClr val="D296DD"/>
                </a:solidFill>
              </a:rPr>
              <a:t>Sequential</a:t>
            </a:r>
            <a:r>
              <a:rPr lang="en-US" sz="4300"/>
              <a:t>([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Flatten</a:t>
            </a:r>
            <a:r>
              <a:rPr lang="en-US" sz="4300"/>
              <a:t>(),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512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relu</a:t>
            </a:r>
            <a:r>
              <a:rPr lang="en-US" sz="4300"/>
              <a:t>'),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Dropout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0.2</a:t>
            </a:r>
            <a:r>
              <a:rPr lang="en-US" sz="4300"/>
              <a:t>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10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softmax</a:t>
            </a:r>
            <a:r>
              <a:rPr lang="en-US" sz="4300"/>
              <a:t>')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model.compile(optimizer='</a:t>
            </a:r>
            <a:r>
              <a:rPr lang="en-US" sz="4300">
                <a:solidFill>
                  <a:srgbClr val="A1D467"/>
                </a:solidFill>
              </a:rPr>
              <a:t>adam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            loss='</a:t>
            </a:r>
            <a:r>
              <a:rPr lang="en-US" sz="4300">
                <a:solidFill>
                  <a:srgbClr val="A1D467"/>
                </a:solidFill>
              </a:rPr>
              <a:t>sparse_categorical_crossentropy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            metrics=['</a:t>
            </a:r>
            <a:r>
              <a:rPr lang="en-US" sz="4300">
                <a:solidFill>
                  <a:srgbClr val="A1D467"/>
                </a:solidFill>
              </a:rPr>
              <a:t>accuracy</a:t>
            </a:r>
            <a:r>
              <a:rPr lang="en-US" sz="4300"/>
              <a:t>'])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model.fit(x_train, y_train, epochs=</a:t>
            </a:r>
            <a:r>
              <a:rPr lang="en-US" sz="4300">
                <a:solidFill>
                  <a:srgbClr val="F0B82F"/>
                </a:solidFill>
              </a:rPr>
              <a:t>5</a:t>
            </a:r>
            <a:r>
              <a:rPr lang="en-US" sz="4300"/>
              <a:t>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model.evaluate(x_test, y_test)</a:t>
            </a:r>
            <a:endParaRPr sz="4300">
              <a:solidFill>
                <a:srgbClr val="FFFFFF"/>
              </a:solidFill>
            </a:endParaRPr>
          </a:p>
        </p:txBody>
      </p:sp>
      <p:sp>
        <p:nvSpPr>
          <p:cNvPr id="794" name="Google Shape;794;p146"/>
          <p:cNvSpPr txBox="1"/>
          <p:nvPr/>
        </p:nvSpPr>
        <p:spPr>
          <a:xfrm>
            <a:off x="1698400" y="940835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1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Для </a:t>
            </a:r>
            <a:r>
              <a:rPr lang="ru-RU" sz="9100" dirty="0" err="1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падаванов</a:t>
            </a:r>
            <a:endParaRPr sz="91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7"/>
          <p:cNvSpPr txBox="1">
            <a:spLocks noGrp="1"/>
          </p:cNvSpPr>
          <p:nvPr>
            <p:ph type="body" idx="4294967295"/>
          </p:nvPr>
        </p:nvSpPr>
        <p:spPr>
          <a:xfrm>
            <a:off x="12789725" y="3990350"/>
            <a:ext cx="10251300" cy="5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6C00"/>
                </a:solidFill>
              </a:rPr>
              <a:t>Что под капотом</a:t>
            </a:r>
            <a:endParaRPr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en-US" dirty="0" err="1">
                <a:solidFill>
                  <a:srgbClr val="1A2029"/>
                </a:solidFill>
              </a:rPr>
              <a:t>AutoGraph</a:t>
            </a:r>
            <a:r>
              <a:rPr lang="en-US" dirty="0">
                <a:solidFill>
                  <a:srgbClr val="1A2029"/>
                </a:solidFill>
              </a:rPr>
              <a:t> and </a:t>
            </a:r>
            <a:r>
              <a:rPr lang="en-US" dirty="0" err="1">
                <a:solidFill>
                  <a:srgbClr val="1A2029"/>
                </a:solidFill>
              </a:rPr>
              <a:t>tf.function</a:t>
            </a:r>
            <a:endParaRPr dirty="0">
              <a:solidFill>
                <a:srgbClr val="1A2029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ru-RU" dirty="0" smtClean="0">
                <a:solidFill>
                  <a:srgbClr val="1A2029"/>
                </a:solidFill>
              </a:rPr>
              <a:t>Отличия</a:t>
            </a:r>
            <a:r>
              <a:rPr lang="en-US" dirty="0" smtClean="0">
                <a:solidFill>
                  <a:srgbClr val="1A2029"/>
                </a:solidFill>
              </a:rPr>
              <a:t> </a:t>
            </a:r>
            <a:r>
              <a:rPr lang="ru-RU" dirty="0" smtClean="0">
                <a:solidFill>
                  <a:srgbClr val="1A2029"/>
                </a:solidFill>
              </a:rPr>
              <a:t>от</a:t>
            </a:r>
            <a:r>
              <a:rPr lang="en-US" dirty="0" smtClean="0">
                <a:solidFill>
                  <a:srgbClr val="1A2029"/>
                </a:solidFill>
              </a:rPr>
              <a:t> </a:t>
            </a:r>
            <a:r>
              <a:rPr lang="en-US" dirty="0">
                <a:solidFill>
                  <a:srgbClr val="1A2029"/>
                </a:solidFill>
              </a:rPr>
              <a:t>v1</a:t>
            </a:r>
            <a:endParaRPr dirty="0">
              <a:solidFill>
                <a:srgbClr val="1A20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6C00"/>
                </a:solidFill>
              </a:rPr>
              <a:t>Доп. материалы</a:t>
            </a:r>
            <a:endParaRPr b="1"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ru-RU" dirty="0" smtClean="0">
                <a:solidFill>
                  <a:srgbClr val="1A2029"/>
                </a:solidFill>
              </a:rPr>
              <a:t>Книги, курсы, ресурсы</a:t>
            </a:r>
            <a:endParaRPr dirty="0">
              <a:solidFill>
                <a:srgbClr val="1A2029"/>
              </a:solidFill>
            </a:endParaRPr>
          </a:p>
        </p:txBody>
      </p:sp>
      <p:sp>
        <p:nvSpPr>
          <p:cNvPr id="648" name="Google Shape;648;p127"/>
          <p:cNvSpPr txBox="1">
            <a:spLocks noGrp="1"/>
          </p:cNvSpPr>
          <p:nvPr>
            <p:ph type="body" idx="4294967295"/>
          </p:nvPr>
        </p:nvSpPr>
        <p:spPr>
          <a:xfrm>
            <a:off x="2286000" y="3990350"/>
            <a:ext cx="10130700" cy="5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FF6C00"/>
                </a:solidFill>
              </a:rPr>
              <a:t>Примеры использования</a:t>
            </a:r>
            <a:r>
              <a:rPr lang="en-US" b="1" dirty="0" smtClean="0">
                <a:solidFill>
                  <a:srgbClr val="FF6C00"/>
                </a:solidFill>
              </a:rPr>
              <a:t> </a:t>
            </a:r>
            <a:endParaRPr lang="ru-RU" b="1" dirty="0" smtClean="0">
              <a:solidFill>
                <a:srgbClr val="FF6C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6C00"/>
                </a:solidFill>
              </a:rPr>
              <a:t>(</a:t>
            </a:r>
            <a:r>
              <a:rPr lang="ru-RU" b="1" dirty="0" smtClean="0">
                <a:solidFill>
                  <a:srgbClr val="FF6C00"/>
                </a:solidFill>
              </a:rPr>
              <a:t>с готовым кодом</a:t>
            </a:r>
            <a:r>
              <a:rPr lang="en-US" sz="3600" b="1" dirty="0" smtClean="0">
                <a:solidFill>
                  <a:srgbClr val="FF6C00"/>
                </a:solidFill>
              </a:rPr>
              <a:t>)</a:t>
            </a:r>
            <a:endParaRPr sz="3600"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en-US" dirty="0">
                <a:solidFill>
                  <a:srgbClr val="1A2029"/>
                </a:solidFill>
              </a:rPr>
              <a:t>Deep dream</a:t>
            </a:r>
            <a:endParaRPr dirty="0">
              <a:solidFill>
                <a:srgbClr val="1A2029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en-US" dirty="0">
                <a:solidFill>
                  <a:srgbClr val="1A2029"/>
                </a:solidFill>
              </a:rPr>
              <a:t>Style transfer</a:t>
            </a:r>
            <a:endParaRPr dirty="0">
              <a:solidFill>
                <a:srgbClr val="1A2029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ru-RU" dirty="0" smtClean="0">
                <a:solidFill>
                  <a:srgbClr val="1A2029"/>
                </a:solidFill>
              </a:rPr>
              <a:t>Описание картинок</a:t>
            </a:r>
            <a:endParaRPr dirty="0">
              <a:solidFill>
                <a:srgbClr val="1A2029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ru-RU" dirty="0" smtClean="0">
                <a:solidFill>
                  <a:srgbClr val="1A2029"/>
                </a:solidFill>
              </a:rPr>
              <a:t>Машинный перевод</a:t>
            </a:r>
            <a:endParaRPr dirty="0">
              <a:solidFill>
                <a:srgbClr val="1A20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 smtClean="0">
                <a:solidFill>
                  <a:srgbClr val="FF6C00"/>
                </a:solidFill>
              </a:rPr>
              <a:t>Для </a:t>
            </a:r>
            <a:r>
              <a:rPr lang="ru-RU" b="1" dirty="0" err="1" smtClean="0">
                <a:solidFill>
                  <a:srgbClr val="FF6C00"/>
                </a:solidFill>
              </a:rPr>
              <a:t>падаванов</a:t>
            </a:r>
            <a:r>
              <a:rPr lang="ru-RU" b="1" dirty="0" smtClean="0">
                <a:solidFill>
                  <a:srgbClr val="FF6C00"/>
                </a:solidFill>
              </a:rPr>
              <a:t> и джедаев</a:t>
            </a:r>
            <a:endParaRPr b="1"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Char char="●"/>
            </a:pPr>
            <a:r>
              <a:rPr lang="ru-RU" dirty="0" smtClean="0">
                <a:solidFill>
                  <a:srgbClr val="1A2029"/>
                </a:solidFill>
              </a:rPr>
              <a:t>Последовательные и </a:t>
            </a:r>
            <a:r>
              <a:rPr lang="ru-RU" dirty="0" err="1" smtClean="0">
                <a:solidFill>
                  <a:srgbClr val="1A2029"/>
                </a:solidFill>
              </a:rPr>
              <a:t>подклассовые</a:t>
            </a:r>
            <a:r>
              <a:rPr lang="ru-RU" dirty="0" smtClean="0">
                <a:solidFill>
                  <a:srgbClr val="1A2029"/>
                </a:solidFill>
              </a:rPr>
              <a:t> модели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9" name="Google Shape;649;p127"/>
          <p:cNvSpPr txBox="1">
            <a:spLocks noGrp="1"/>
          </p:cNvSpPr>
          <p:nvPr>
            <p:ph type="title" idx="4294967295"/>
          </p:nvPr>
        </p:nvSpPr>
        <p:spPr>
          <a:xfrm>
            <a:off x="2171524" y="1531550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Содержание</a:t>
            </a:r>
            <a:endParaRPr dirty="0"/>
          </a:p>
        </p:txBody>
      </p:sp>
      <p:pic>
        <p:nvPicPr>
          <p:cNvPr id="650" name="Google Shape;65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025" y="986710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47"/>
          <p:cNvSpPr txBox="1">
            <a:spLocks noGrp="1"/>
          </p:cNvSpPr>
          <p:nvPr>
            <p:ph type="subTitle" idx="1"/>
          </p:nvPr>
        </p:nvSpPr>
        <p:spPr>
          <a:xfrm>
            <a:off x="1698400" y="2811133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 = tf.keras.models.</a:t>
            </a:r>
            <a:r>
              <a:rPr lang="en-US" sz="4300">
                <a:solidFill>
                  <a:srgbClr val="D296DD"/>
                </a:solidFill>
              </a:rPr>
              <a:t>Sequential</a:t>
            </a:r>
            <a:r>
              <a:rPr lang="en-US" sz="4300"/>
              <a:t>([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Flatten</a:t>
            </a:r>
            <a:r>
              <a:rPr lang="en-US" sz="4300"/>
              <a:t>(),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512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relu</a:t>
            </a:r>
            <a:r>
              <a:rPr lang="en-US" sz="4300"/>
              <a:t>'),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Dropout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0.2</a:t>
            </a:r>
            <a:r>
              <a:rPr lang="en-US" sz="4300"/>
              <a:t>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10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softmax</a:t>
            </a:r>
            <a:r>
              <a:rPr lang="en-US" sz="4300"/>
              <a:t>')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model.compile(optimizer='</a:t>
            </a:r>
            <a:r>
              <a:rPr lang="en-US" sz="4300">
                <a:solidFill>
                  <a:srgbClr val="A1D467"/>
                </a:solidFill>
              </a:rPr>
              <a:t>adam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            loss='</a:t>
            </a:r>
            <a:r>
              <a:rPr lang="en-US" sz="4300">
                <a:solidFill>
                  <a:srgbClr val="A1D467"/>
                </a:solidFill>
              </a:rPr>
              <a:t>sparse_categorical_crossentropy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              metrics=['</a:t>
            </a:r>
            <a:r>
              <a:rPr lang="en-US" sz="4300">
                <a:solidFill>
                  <a:srgbClr val="A1D467"/>
                </a:solidFill>
              </a:rPr>
              <a:t>accuracy</a:t>
            </a:r>
            <a:r>
              <a:rPr lang="en-US" sz="4300"/>
              <a:t>'])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model.fit(x_train, y_train, epochs=</a:t>
            </a:r>
            <a:r>
              <a:rPr lang="en-US" sz="4300">
                <a:solidFill>
                  <a:srgbClr val="F0B82F"/>
                </a:solidFill>
              </a:rPr>
              <a:t>5</a:t>
            </a:r>
            <a:r>
              <a:rPr lang="en-US" sz="4300"/>
              <a:t>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model.evaluate(x_test, y_test)</a:t>
            </a:r>
            <a:endParaRPr sz="4300"/>
          </a:p>
        </p:txBody>
      </p:sp>
      <p:sp>
        <p:nvSpPr>
          <p:cNvPr id="800" name="Google Shape;800;p147"/>
          <p:cNvSpPr txBox="1"/>
          <p:nvPr/>
        </p:nvSpPr>
        <p:spPr>
          <a:xfrm>
            <a:off x="1698400" y="1031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TF 1.x</a:t>
            </a:r>
            <a:endParaRPr sz="910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8"/>
          <p:cNvSpPr txBox="1">
            <a:spLocks noGrp="1"/>
          </p:cNvSpPr>
          <p:nvPr>
            <p:ph type="subTitle" idx="1"/>
          </p:nvPr>
        </p:nvSpPr>
        <p:spPr>
          <a:xfrm>
            <a:off x="1698400" y="2811133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 = tf.keras.models.</a:t>
            </a:r>
            <a:r>
              <a:rPr lang="en-US" sz="4300">
                <a:solidFill>
                  <a:srgbClr val="D296DD"/>
                </a:solidFill>
              </a:rPr>
              <a:t>Sequential</a:t>
            </a:r>
            <a:r>
              <a:rPr lang="en-US" sz="4300"/>
              <a:t>([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Flatten</a:t>
            </a:r>
            <a:r>
              <a:rPr lang="en-US" sz="4300"/>
              <a:t>(),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512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relu</a:t>
            </a:r>
            <a:r>
              <a:rPr lang="en-US" sz="4300"/>
              <a:t>'),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Dropout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0.2</a:t>
            </a:r>
            <a:r>
              <a:rPr lang="en-US" sz="4300"/>
              <a:t>),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tf.keras.layers.</a:t>
            </a:r>
            <a:r>
              <a:rPr lang="en-US" sz="4300">
                <a:solidFill>
                  <a:srgbClr val="D296DD"/>
                </a:solidFill>
              </a:rPr>
              <a:t>Dense</a:t>
            </a:r>
            <a:r>
              <a:rPr lang="en-US" sz="4300"/>
              <a:t>(</a:t>
            </a:r>
            <a:r>
              <a:rPr lang="en-US" sz="4300">
                <a:solidFill>
                  <a:srgbClr val="F0B82F"/>
                </a:solidFill>
              </a:rPr>
              <a:t>10</a:t>
            </a:r>
            <a:r>
              <a:rPr lang="en-US" sz="4300"/>
              <a:t>, activation='</a:t>
            </a:r>
            <a:r>
              <a:rPr lang="en-US" sz="4300">
                <a:solidFill>
                  <a:srgbClr val="A1D467"/>
                </a:solidFill>
              </a:rPr>
              <a:t>softmax</a:t>
            </a:r>
            <a:r>
              <a:rPr lang="en-US" sz="4300"/>
              <a:t>')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model.compile(optimizer='</a:t>
            </a:r>
            <a:r>
              <a:rPr lang="en-US" sz="4300">
                <a:solidFill>
                  <a:srgbClr val="A1D467"/>
                </a:solidFill>
              </a:rPr>
              <a:t>adam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            loss='</a:t>
            </a:r>
            <a:r>
              <a:rPr lang="en-US" sz="4300">
                <a:solidFill>
                  <a:srgbClr val="A1D467"/>
                </a:solidFill>
              </a:rPr>
              <a:t>sparse_categorical_crossentropy</a:t>
            </a:r>
            <a:r>
              <a:rPr lang="en-US" sz="4300"/>
              <a:t>',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              metrics=['</a:t>
            </a:r>
            <a:r>
              <a:rPr lang="en-US" sz="4300">
                <a:solidFill>
                  <a:srgbClr val="A1D467"/>
                </a:solidFill>
              </a:rPr>
              <a:t>accuracy</a:t>
            </a:r>
            <a:r>
              <a:rPr lang="en-US" sz="4300"/>
              <a:t>'])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4300"/>
              <a:t>model.fit(x_train, y_train, epochs=</a:t>
            </a:r>
            <a:r>
              <a:rPr lang="en-US" sz="4300">
                <a:solidFill>
                  <a:srgbClr val="F0B82F"/>
                </a:solidFill>
              </a:rPr>
              <a:t>5</a:t>
            </a:r>
            <a:r>
              <a:rPr lang="en-US" sz="4300"/>
              <a:t>)</a:t>
            </a:r>
            <a:endParaRPr sz="4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model.evaluate(x_test, y_test)</a:t>
            </a:r>
            <a:endParaRPr sz="4300">
              <a:solidFill>
                <a:srgbClr val="ECEFF1"/>
              </a:solidFill>
            </a:endParaRPr>
          </a:p>
        </p:txBody>
      </p:sp>
      <p:sp>
        <p:nvSpPr>
          <p:cNvPr id="806" name="Google Shape;806;p148"/>
          <p:cNvSpPr txBox="1"/>
          <p:nvPr/>
        </p:nvSpPr>
        <p:spPr>
          <a:xfrm>
            <a:off x="1698400" y="1031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TF 2.0</a:t>
            </a:r>
            <a:endParaRPr sz="910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49"/>
          <p:cNvSpPr txBox="1">
            <a:spLocks noGrp="1"/>
          </p:cNvSpPr>
          <p:nvPr>
            <p:ph type="subTitle" idx="1"/>
          </p:nvPr>
        </p:nvSpPr>
        <p:spPr>
          <a:xfrm>
            <a:off x="1698400" y="3096400"/>
            <a:ext cx="21819300" cy="9965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4DD0E1"/>
                </a:solidFill>
              </a:rPr>
              <a:t>class</a:t>
            </a:r>
            <a:r>
              <a:rPr lang="en-US" sz="4300">
                <a:solidFill>
                  <a:srgbClr val="ECEFF1"/>
                </a:solidFill>
              </a:rPr>
              <a:t> </a:t>
            </a:r>
            <a:r>
              <a:rPr lang="en-US" sz="4300">
                <a:solidFill>
                  <a:srgbClr val="CE93D8"/>
                </a:solidFill>
              </a:rPr>
              <a:t>MyModel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tf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ECEFF1"/>
                </a:solidFill>
              </a:rPr>
              <a:t>keras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CE93D8"/>
                </a:solidFill>
              </a:rPr>
              <a:t>Model</a:t>
            </a:r>
            <a:r>
              <a:rPr lang="en-US" sz="4300">
                <a:solidFill>
                  <a:srgbClr val="FBC02D"/>
                </a:solidFill>
              </a:rPr>
              <a:t>):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</a:t>
            </a:r>
            <a:r>
              <a:rPr lang="en-US" sz="4300">
                <a:solidFill>
                  <a:srgbClr val="4DD0E1"/>
                </a:solidFill>
              </a:rPr>
              <a:t>def</a:t>
            </a:r>
            <a:r>
              <a:rPr lang="en-US" sz="4300">
                <a:solidFill>
                  <a:srgbClr val="ECEFF1"/>
                </a:solidFill>
              </a:rPr>
              <a:t> __init__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self</a:t>
            </a:r>
            <a:r>
              <a:rPr lang="en-US" sz="4300">
                <a:solidFill>
                  <a:srgbClr val="FBC02D"/>
                </a:solidFill>
              </a:rPr>
              <a:t>,</a:t>
            </a:r>
            <a:r>
              <a:rPr lang="en-US" sz="4300">
                <a:solidFill>
                  <a:srgbClr val="ECEFF1"/>
                </a:solidFill>
              </a:rPr>
              <a:t> num_classes</a:t>
            </a:r>
            <a:r>
              <a:rPr lang="en-US" sz="4300">
                <a:solidFill>
                  <a:srgbClr val="FBC02D"/>
                </a:solidFill>
              </a:rPr>
              <a:t>=10):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super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CE93D8"/>
                </a:solidFill>
              </a:rPr>
              <a:t>MyModel</a:t>
            </a:r>
            <a:r>
              <a:rPr lang="en-US" sz="4300">
                <a:solidFill>
                  <a:srgbClr val="FBC02D"/>
                </a:solidFill>
              </a:rPr>
              <a:t>,</a:t>
            </a:r>
            <a:r>
              <a:rPr lang="en-US" sz="4300">
                <a:solidFill>
                  <a:srgbClr val="ECEFF1"/>
                </a:solidFill>
              </a:rPr>
              <a:t> self</a:t>
            </a:r>
            <a:r>
              <a:rPr lang="en-US" sz="4300">
                <a:solidFill>
                  <a:srgbClr val="FBC02D"/>
                </a:solidFill>
              </a:rPr>
              <a:t>).</a:t>
            </a:r>
            <a:r>
              <a:rPr lang="en-US" sz="4300">
                <a:solidFill>
                  <a:srgbClr val="ECEFF1"/>
                </a:solidFill>
              </a:rPr>
              <a:t>__init__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name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9CCC65"/>
                </a:solidFill>
              </a:rPr>
              <a:t>'my_model'</a:t>
            </a:r>
            <a:r>
              <a:rPr lang="en-US" sz="4300">
                <a:solidFill>
                  <a:srgbClr val="FBC02D"/>
                </a:solidFill>
              </a:rPr>
              <a:t>)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self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ECEFF1"/>
                </a:solidFill>
              </a:rPr>
              <a:t>dense_1 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ECEFF1"/>
                </a:solidFill>
              </a:rPr>
              <a:t> layers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CE93D8"/>
                </a:solidFill>
              </a:rPr>
              <a:t>Dense</a:t>
            </a:r>
            <a:r>
              <a:rPr lang="en-US" sz="4300">
                <a:solidFill>
                  <a:srgbClr val="FBC02D"/>
                </a:solidFill>
              </a:rPr>
              <a:t>(32,</a:t>
            </a:r>
            <a:r>
              <a:rPr lang="en-US" sz="4300">
                <a:solidFill>
                  <a:srgbClr val="ECEFF1"/>
                </a:solidFill>
              </a:rPr>
              <a:t> activation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9CCC65"/>
                </a:solidFill>
              </a:rPr>
              <a:t>'relu'</a:t>
            </a:r>
            <a:r>
              <a:rPr lang="en-US" sz="4300">
                <a:solidFill>
                  <a:srgbClr val="FBC02D"/>
                </a:solidFill>
              </a:rPr>
              <a:t>)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self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ECEFF1"/>
                </a:solidFill>
              </a:rPr>
              <a:t>dense_2 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ECEFF1"/>
                </a:solidFill>
              </a:rPr>
              <a:t> layers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CE93D8"/>
                </a:solidFill>
              </a:rPr>
              <a:t>Dense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num_classes</a:t>
            </a:r>
            <a:r>
              <a:rPr lang="en-US" sz="4300">
                <a:solidFill>
                  <a:srgbClr val="FBC02D"/>
                </a:solidFill>
              </a:rPr>
              <a:t>,</a:t>
            </a:r>
            <a:r>
              <a:rPr lang="en-US" sz="4300">
                <a:solidFill>
                  <a:srgbClr val="ECEFF1"/>
                </a:solidFill>
              </a:rPr>
              <a:t>activation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9CCC65"/>
                </a:solidFill>
              </a:rPr>
              <a:t>'sigmoid'</a:t>
            </a:r>
            <a:r>
              <a:rPr lang="en-US" sz="4300">
                <a:solidFill>
                  <a:srgbClr val="FBC02D"/>
                </a:solidFill>
              </a:rPr>
              <a:t>)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27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</a:t>
            </a:r>
            <a:r>
              <a:rPr lang="en-US" sz="4300">
                <a:solidFill>
                  <a:srgbClr val="4DD0E1"/>
                </a:solidFill>
              </a:rPr>
              <a:t>def</a:t>
            </a:r>
            <a:r>
              <a:rPr lang="en-US" sz="4300">
                <a:solidFill>
                  <a:srgbClr val="ECEFF1"/>
                </a:solidFill>
              </a:rPr>
              <a:t> call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self</a:t>
            </a:r>
            <a:r>
              <a:rPr lang="en-US" sz="4300">
                <a:solidFill>
                  <a:srgbClr val="FBC02D"/>
                </a:solidFill>
              </a:rPr>
              <a:t>,</a:t>
            </a:r>
            <a:r>
              <a:rPr lang="en-US" sz="4300">
                <a:solidFill>
                  <a:srgbClr val="ECEFF1"/>
                </a:solidFill>
              </a:rPr>
              <a:t> inputs</a:t>
            </a:r>
            <a:r>
              <a:rPr lang="en-US" sz="4300">
                <a:solidFill>
                  <a:srgbClr val="FBC02D"/>
                </a:solidFill>
              </a:rPr>
              <a:t>):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</a:t>
            </a:r>
            <a:r>
              <a:rPr lang="en-US" sz="4300">
                <a:solidFill>
                  <a:srgbClr val="F06292"/>
                </a:solidFill>
              </a:rPr>
              <a:t># Define your forward pass here,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x </a:t>
            </a:r>
            <a:r>
              <a:rPr lang="en-US" sz="4300">
                <a:solidFill>
                  <a:srgbClr val="FBC02D"/>
                </a:solidFill>
              </a:rPr>
              <a:t>=</a:t>
            </a:r>
            <a:r>
              <a:rPr lang="en-US" sz="4300">
                <a:solidFill>
                  <a:srgbClr val="ECEFF1"/>
                </a:solidFill>
              </a:rPr>
              <a:t> self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ECEFF1"/>
                </a:solidFill>
              </a:rPr>
              <a:t>dense_1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inputs</a:t>
            </a:r>
            <a:r>
              <a:rPr lang="en-US" sz="4300">
                <a:solidFill>
                  <a:srgbClr val="FBC02D"/>
                </a:solidFill>
              </a:rPr>
              <a:t>)</a:t>
            </a:r>
            <a:endParaRPr sz="430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CEFF1"/>
                </a:solidFill>
              </a:rPr>
              <a:t>    </a:t>
            </a:r>
            <a:r>
              <a:rPr lang="en-US" sz="4300">
                <a:solidFill>
                  <a:srgbClr val="4DD0E1"/>
                </a:solidFill>
              </a:rPr>
              <a:t>return</a:t>
            </a:r>
            <a:r>
              <a:rPr lang="en-US" sz="4300">
                <a:solidFill>
                  <a:srgbClr val="ECEFF1"/>
                </a:solidFill>
              </a:rPr>
              <a:t> self</a:t>
            </a:r>
            <a:r>
              <a:rPr lang="en-US" sz="4300">
                <a:solidFill>
                  <a:srgbClr val="FBC02D"/>
                </a:solidFill>
              </a:rPr>
              <a:t>.</a:t>
            </a:r>
            <a:r>
              <a:rPr lang="en-US" sz="4300">
                <a:solidFill>
                  <a:srgbClr val="ECEFF1"/>
                </a:solidFill>
              </a:rPr>
              <a:t>dense_2</a:t>
            </a:r>
            <a:r>
              <a:rPr lang="en-US" sz="4300">
                <a:solidFill>
                  <a:srgbClr val="FBC02D"/>
                </a:solidFill>
              </a:rPr>
              <a:t>(</a:t>
            </a:r>
            <a:r>
              <a:rPr lang="en-US" sz="4300">
                <a:solidFill>
                  <a:srgbClr val="ECEFF1"/>
                </a:solidFill>
              </a:rPr>
              <a:t>x</a:t>
            </a:r>
            <a:r>
              <a:rPr lang="en-US" sz="4300">
                <a:solidFill>
                  <a:srgbClr val="FBC02D"/>
                </a:solidFill>
              </a:rPr>
              <a:t>)</a:t>
            </a:r>
            <a:endParaRPr sz="4300">
              <a:solidFill>
                <a:srgbClr val="FBC02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endParaRPr sz="4300">
              <a:solidFill>
                <a:srgbClr val="FFFFFF"/>
              </a:solidFill>
            </a:endParaRPr>
          </a:p>
        </p:txBody>
      </p:sp>
      <p:sp>
        <p:nvSpPr>
          <p:cNvPr id="812" name="Google Shape;812;p149"/>
          <p:cNvSpPr txBox="1"/>
          <p:nvPr/>
        </p:nvSpPr>
        <p:spPr>
          <a:xfrm>
            <a:off x="1698400" y="1031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1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Для джедаев</a:t>
            </a:r>
            <a:endParaRPr sz="91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56"/>
          <p:cNvSpPr txBox="1">
            <a:spLocks noGrp="1"/>
          </p:cNvSpPr>
          <p:nvPr>
            <p:ph type="title"/>
          </p:nvPr>
        </p:nvSpPr>
        <p:spPr>
          <a:xfrm>
            <a:off x="2063075" y="3945450"/>
            <a:ext cx="171873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От одной машины к распределенному вычислению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7"/>
          <p:cNvSpPr txBox="1">
            <a:spLocks noGrp="1"/>
          </p:cNvSpPr>
          <p:nvPr>
            <p:ph type="subTitle" idx="1"/>
          </p:nvPr>
        </p:nvSpPr>
        <p:spPr>
          <a:xfrm>
            <a:off x="2079400" y="2201533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27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model 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models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Sequential</a:t>
            </a:r>
            <a:r>
              <a:rPr lang="en-US" sz="4300" dirty="0">
                <a:solidFill>
                  <a:srgbClr val="FBC02D"/>
                </a:solidFill>
              </a:rPr>
              <a:t>([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(64,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input_shape</a:t>
            </a:r>
            <a:r>
              <a:rPr lang="en-US" sz="4300" dirty="0">
                <a:solidFill>
                  <a:srgbClr val="FBC02D"/>
                </a:solidFill>
              </a:rPr>
              <a:t>=[10]),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(64,</a:t>
            </a:r>
            <a:r>
              <a:rPr lang="en-US" sz="4300" dirty="0">
                <a:solidFill>
                  <a:srgbClr val="ECEFF1"/>
                </a:solidFill>
              </a:rPr>
              <a:t> activation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relu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),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(10,</a:t>
            </a:r>
            <a:r>
              <a:rPr lang="en-US" sz="4300" dirty="0">
                <a:solidFill>
                  <a:srgbClr val="ECEFF1"/>
                </a:solidFill>
              </a:rPr>
              <a:t> activation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softmax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)])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27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</a:t>
            </a:r>
            <a:r>
              <a:rPr lang="en-US" sz="4300" dirty="0" err="1">
                <a:solidFill>
                  <a:srgbClr val="ECEFF1"/>
                </a:solidFill>
              </a:rPr>
              <a:t>model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compile</a:t>
            </a:r>
            <a:r>
              <a:rPr lang="en-US" sz="4300" dirty="0">
                <a:solidFill>
                  <a:srgbClr val="FBC02D"/>
                </a:solidFill>
              </a:rPr>
              <a:t>(</a:t>
            </a:r>
            <a:r>
              <a:rPr lang="en-US" sz="4300" dirty="0">
                <a:solidFill>
                  <a:srgbClr val="ECEFF1"/>
                </a:solidFill>
              </a:rPr>
              <a:t>optimizer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adam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          loss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categorical_crossentropy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          metrics</a:t>
            </a:r>
            <a:r>
              <a:rPr lang="en-US" sz="4300" dirty="0">
                <a:solidFill>
                  <a:srgbClr val="FBC02D"/>
                </a:solidFill>
              </a:rPr>
              <a:t>=[</a:t>
            </a:r>
            <a:r>
              <a:rPr lang="en-US" sz="4300" dirty="0">
                <a:solidFill>
                  <a:srgbClr val="9CCC65"/>
                </a:solidFill>
              </a:rPr>
              <a:t>'accuracy'</a:t>
            </a:r>
            <a:r>
              <a:rPr lang="en-US" sz="4300" dirty="0">
                <a:solidFill>
                  <a:srgbClr val="FBC02D"/>
                </a:solidFill>
              </a:rPr>
              <a:t>])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endParaRPr sz="4300" dirty="0">
              <a:solidFill>
                <a:srgbClr val="F06292"/>
              </a:solidFill>
            </a:endParaRPr>
          </a:p>
        </p:txBody>
      </p:sp>
      <p:sp>
        <p:nvSpPr>
          <p:cNvPr id="860" name="Google Shape;860;p157"/>
          <p:cNvSpPr txBox="1"/>
          <p:nvPr/>
        </p:nvSpPr>
        <p:spPr>
          <a:xfrm>
            <a:off x="2079400" y="421933"/>
            <a:ext cx="193569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Играем по крупному</a:t>
            </a:r>
            <a:r>
              <a:rPr lang="en-US" sz="80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US" sz="8000" dirty="0" err="1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tf.distribute.Strategy</a:t>
            </a:r>
            <a:endParaRPr sz="80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8"/>
          <p:cNvSpPr txBox="1">
            <a:spLocks noGrp="1"/>
          </p:cNvSpPr>
          <p:nvPr>
            <p:ph type="subTitle" idx="1"/>
          </p:nvPr>
        </p:nvSpPr>
        <p:spPr>
          <a:xfrm>
            <a:off x="2079400" y="2201533"/>
            <a:ext cx="20895300" cy="102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strategy 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distribute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MirroredStrategy</a:t>
            </a:r>
            <a:r>
              <a:rPr lang="en-US" sz="4300" dirty="0">
                <a:solidFill>
                  <a:srgbClr val="FBC02D"/>
                </a:solidFill>
              </a:rPr>
              <a:t>()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27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4DD0E1"/>
                </a:solidFill>
              </a:rPr>
              <a:t>with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strategy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scope</a:t>
            </a:r>
            <a:r>
              <a:rPr lang="en-US" sz="4300" dirty="0">
                <a:solidFill>
                  <a:srgbClr val="FBC02D"/>
                </a:solidFill>
              </a:rPr>
              <a:t>():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model 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models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Sequential</a:t>
            </a:r>
            <a:r>
              <a:rPr lang="en-US" sz="4300" dirty="0">
                <a:solidFill>
                  <a:srgbClr val="FBC02D"/>
                </a:solidFill>
              </a:rPr>
              <a:t>([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(64,</a:t>
            </a:r>
            <a:r>
              <a:rPr lang="en-US" sz="4300" dirty="0">
                <a:solidFill>
                  <a:srgbClr val="ECEFF1"/>
                </a:solidFill>
              </a:rPr>
              <a:t> </a:t>
            </a:r>
            <a:r>
              <a:rPr lang="en-US" sz="4300" dirty="0" err="1">
                <a:solidFill>
                  <a:srgbClr val="ECEFF1"/>
                </a:solidFill>
              </a:rPr>
              <a:t>input_shape</a:t>
            </a:r>
            <a:r>
              <a:rPr lang="en-US" sz="4300" dirty="0">
                <a:solidFill>
                  <a:srgbClr val="FBC02D"/>
                </a:solidFill>
              </a:rPr>
              <a:t>=[10]),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(64,</a:t>
            </a:r>
            <a:r>
              <a:rPr lang="en-US" sz="4300" dirty="0">
                <a:solidFill>
                  <a:srgbClr val="ECEFF1"/>
                </a:solidFill>
              </a:rPr>
              <a:t> activation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relu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),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</a:t>
            </a:r>
            <a:r>
              <a:rPr lang="en-US" sz="4300" dirty="0" err="1">
                <a:solidFill>
                  <a:srgbClr val="ECEFF1"/>
                </a:solidFill>
              </a:rPr>
              <a:t>tf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keras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layers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CE93D8"/>
                </a:solidFill>
              </a:rPr>
              <a:t>Dense</a:t>
            </a:r>
            <a:r>
              <a:rPr lang="en-US" sz="4300" dirty="0">
                <a:solidFill>
                  <a:srgbClr val="FBC02D"/>
                </a:solidFill>
              </a:rPr>
              <a:t>(10,</a:t>
            </a:r>
            <a:r>
              <a:rPr lang="en-US" sz="4300" dirty="0">
                <a:solidFill>
                  <a:srgbClr val="ECEFF1"/>
                </a:solidFill>
              </a:rPr>
              <a:t> activation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softmax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)])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27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</a:t>
            </a:r>
            <a:r>
              <a:rPr lang="en-US" sz="4300" dirty="0" err="1">
                <a:solidFill>
                  <a:srgbClr val="ECEFF1"/>
                </a:solidFill>
              </a:rPr>
              <a:t>model</a:t>
            </a:r>
            <a:r>
              <a:rPr lang="en-US" sz="4300" dirty="0" err="1">
                <a:solidFill>
                  <a:srgbClr val="FBC02D"/>
                </a:solidFill>
              </a:rPr>
              <a:t>.</a:t>
            </a:r>
            <a:r>
              <a:rPr lang="en-US" sz="4300" dirty="0" err="1">
                <a:solidFill>
                  <a:srgbClr val="ECEFF1"/>
                </a:solidFill>
              </a:rPr>
              <a:t>compile</a:t>
            </a:r>
            <a:r>
              <a:rPr lang="en-US" sz="4300" dirty="0">
                <a:solidFill>
                  <a:srgbClr val="FBC02D"/>
                </a:solidFill>
              </a:rPr>
              <a:t>(</a:t>
            </a:r>
            <a:r>
              <a:rPr lang="en-US" sz="4300" dirty="0">
                <a:solidFill>
                  <a:srgbClr val="ECEFF1"/>
                </a:solidFill>
              </a:rPr>
              <a:t>optimizer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adam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          loss</a:t>
            </a:r>
            <a:r>
              <a:rPr lang="en-US" sz="4300" dirty="0">
                <a:solidFill>
                  <a:srgbClr val="FBC02D"/>
                </a:solidFill>
              </a:rPr>
              <a:t>=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 err="1">
                <a:solidFill>
                  <a:srgbClr val="9CCC65"/>
                </a:solidFill>
              </a:rPr>
              <a:t>categorical_crossentropy</a:t>
            </a:r>
            <a:r>
              <a:rPr lang="en-US" sz="4300" dirty="0">
                <a:solidFill>
                  <a:srgbClr val="9CCC65"/>
                </a:solidFill>
              </a:rPr>
              <a:t>'</a:t>
            </a:r>
            <a:r>
              <a:rPr lang="en-US" sz="4300" dirty="0">
                <a:solidFill>
                  <a:srgbClr val="FBC02D"/>
                </a:solidFill>
              </a:rPr>
              <a:t>,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               metrics</a:t>
            </a:r>
            <a:r>
              <a:rPr lang="en-US" sz="4300" dirty="0">
                <a:solidFill>
                  <a:srgbClr val="FBC02D"/>
                </a:solidFill>
              </a:rPr>
              <a:t>=[</a:t>
            </a:r>
            <a:r>
              <a:rPr lang="en-US" sz="4300" dirty="0">
                <a:solidFill>
                  <a:srgbClr val="9CCC65"/>
                </a:solidFill>
              </a:rPr>
              <a:t>'accuracy'</a:t>
            </a:r>
            <a:r>
              <a:rPr lang="en-US" sz="4300" dirty="0">
                <a:solidFill>
                  <a:srgbClr val="FBC02D"/>
                </a:solidFill>
              </a:rPr>
              <a:t>])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rgbClr val="ECEFF1"/>
                </a:solidFill>
              </a:rPr>
              <a:t> </a:t>
            </a:r>
            <a:endParaRPr sz="43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endParaRPr sz="4300" dirty="0">
              <a:solidFill>
                <a:srgbClr val="F06292"/>
              </a:solidFill>
            </a:endParaRPr>
          </a:p>
        </p:txBody>
      </p:sp>
      <p:sp>
        <p:nvSpPr>
          <p:cNvPr id="866" name="Google Shape;866;p158"/>
          <p:cNvSpPr txBox="1"/>
          <p:nvPr/>
        </p:nvSpPr>
        <p:spPr>
          <a:xfrm>
            <a:off x="2079400" y="421933"/>
            <a:ext cx="193569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Играем по крупному</a:t>
            </a:r>
            <a:r>
              <a:rPr lang="en-US" sz="80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US" sz="8000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Multi-GPU</a:t>
            </a:r>
            <a:endParaRPr sz="80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61"/>
          <p:cNvSpPr txBox="1">
            <a:spLocks noGrp="1"/>
          </p:cNvSpPr>
          <p:nvPr>
            <p:ph type="title"/>
          </p:nvPr>
        </p:nvSpPr>
        <p:spPr>
          <a:xfrm>
            <a:off x="2155750" y="7106325"/>
            <a:ext cx="129774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Совместимость с экосистемой </a:t>
            </a:r>
            <a:r>
              <a:rPr lang="en-US" dirty="0" err="1"/>
              <a:t>TensorFlow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64"/>
          <p:cNvSpPr txBox="1">
            <a:spLocks noGrp="1"/>
          </p:cNvSpPr>
          <p:nvPr>
            <p:ph type="title"/>
          </p:nvPr>
        </p:nvSpPr>
        <p:spPr>
          <a:xfrm>
            <a:off x="2116705" y="381733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Цикл обучения</a:t>
            </a:r>
            <a:endParaRPr dirty="0"/>
          </a:p>
        </p:txBody>
      </p:sp>
      <p:cxnSp>
        <p:nvCxnSpPr>
          <p:cNvPr id="913" name="Google Shape;913;p164"/>
          <p:cNvCxnSpPr/>
          <p:nvPr/>
        </p:nvCxnSpPr>
        <p:spPr>
          <a:xfrm>
            <a:off x="17316771" y="4840079"/>
            <a:ext cx="128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4" name="Google Shape;914;p164"/>
          <p:cNvCxnSpPr/>
          <p:nvPr/>
        </p:nvCxnSpPr>
        <p:spPr>
          <a:xfrm>
            <a:off x="5865844" y="4840459"/>
            <a:ext cx="8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5" name="Google Shape;915;p164"/>
          <p:cNvCxnSpPr/>
          <p:nvPr/>
        </p:nvCxnSpPr>
        <p:spPr>
          <a:xfrm>
            <a:off x="11850352" y="4840459"/>
            <a:ext cx="8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6" name="Google Shape;916;p164"/>
          <p:cNvSpPr/>
          <p:nvPr/>
        </p:nvSpPr>
        <p:spPr>
          <a:xfrm>
            <a:off x="940000" y="3832200"/>
            <a:ext cx="4914900" cy="19977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ru-RU" sz="3700" dirty="0" smtClean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Получение и преобразование данных</a:t>
            </a:r>
            <a:endParaRPr sz="37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7" name="Google Shape;917;p164"/>
          <p:cNvSpPr/>
          <p:nvPr/>
        </p:nvSpPr>
        <p:spPr>
          <a:xfrm>
            <a:off x="6839068" y="3832200"/>
            <a:ext cx="4914900" cy="19977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 smtClean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Построение модели</a:t>
            </a:r>
            <a:endParaRPr sz="37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8" name="Google Shape;918;p164"/>
          <p:cNvSpPr/>
          <p:nvPr/>
        </p:nvSpPr>
        <p:spPr>
          <a:xfrm>
            <a:off x="12738135" y="3832200"/>
            <a:ext cx="4914900" cy="19977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 smtClean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Обучение</a:t>
            </a:r>
            <a:endParaRPr sz="37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9" name="Google Shape;919;p164"/>
          <p:cNvSpPr/>
          <p:nvPr/>
        </p:nvSpPr>
        <p:spPr>
          <a:xfrm>
            <a:off x="18637203" y="3841077"/>
            <a:ext cx="4914900" cy="19977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dirty="0" smtClean="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Экспорт</a:t>
            </a:r>
            <a:endParaRPr sz="3700" dirty="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0" name="Google Shape;920;p164"/>
          <p:cNvSpPr/>
          <p:nvPr/>
        </p:nvSpPr>
        <p:spPr>
          <a:xfrm>
            <a:off x="1544607" y="6364958"/>
            <a:ext cx="3705300" cy="54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 dirty="0" err="1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3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37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 dirty="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3700" dirty="0"/>
          </a:p>
        </p:txBody>
      </p:sp>
      <p:sp>
        <p:nvSpPr>
          <p:cNvPr id="921" name="Google Shape;921;p164"/>
          <p:cNvSpPr/>
          <p:nvPr/>
        </p:nvSpPr>
        <p:spPr>
          <a:xfrm>
            <a:off x="7447222" y="6364958"/>
            <a:ext cx="3705300" cy="54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2" name="Google Shape;922;p164"/>
          <p:cNvSpPr/>
          <p:nvPr/>
        </p:nvSpPr>
        <p:spPr>
          <a:xfrm>
            <a:off x="13331785" y="6364958"/>
            <a:ext cx="3705300" cy="54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23" name="Google Shape;923;p164"/>
          <p:cNvSpPr/>
          <p:nvPr/>
        </p:nvSpPr>
        <p:spPr>
          <a:xfrm>
            <a:off x="19216349" y="6364958"/>
            <a:ext cx="3705300" cy="54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3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3"/>
          <p:cNvSpPr txBox="1">
            <a:spLocks noGrp="1"/>
          </p:cNvSpPr>
          <p:nvPr>
            <p:ph type="title"/>
          </p:nvPr>
        </p:nvSpPr>
        <p:spPr>
          <a:xfrm>
            <a:off x="2048067" y="383371"/>
            <a:ext cx="178791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Запускайте</a:t>
            </a:r>
            <a:r>
              <a:rPr lang="ru-RU" dirty="0"/>
              <a:t> </a:t>
            </a:r>
            <a:r>
              <a:rPr lang="ru-RU" dirty="0" smtClean="0"/>
              <a:t>в любом месте</a:t>
            </a:r>
            <a:endParaRPr dirty="0"/>
          </a:p>
        </p:txBody>
      </p:sp>
      <p:grpSp>
        <p:nvGrpSpPr>
          <p:cNvPr id="896" name="Google Shape;896;p163"/>
          <p:cNvGrpSpPr/>
          <p:nvPr/>
        </p:nvGrpSpPr>
        <p:grpSpPr>
          <a:xfrm>
            <a:off x="17884695" y="3828682"/>
            <a:ext cx="4981614" cy="8085502"/>
            <a:chOff x="826525" y="1470150"/>
            <a:chExt cx="1868082" cy="3032025"/>
          </a:xfrm>
        </p:grpSpPr>
        <p:pic>
          <p:nvPicPr>
            <p:cNvPr id="897" name="Google Shape;897;p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525" y="1967375"/>
              <a:ext cx="1868082" cy="1756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1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8017" y="3799750"/>
              <a:ext cx="1785107" cy="702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p163"/>
            <p:cNvSpPr/>
            <p:nvPr/>
          </p:nvSpPr>
          <p:spPr>
            <a:xfrm>
              <a:off x="990075" y="1470150"/>
              <a:ext cx="15714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700" b="1" dirty="0">
                  <a:solidFill>
                    <a:srgbClr val="47505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JavaScript</a:t>
              </a:r>
              <a:endParaRPr sz="3700" b="1" dirty="0">
                <a:solidFill>
                  <a:srgbClr val="47505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900" name="Google Shape;900;p163"/>
          <p:cNvGrpSpPr/>
          <p:nvPr/>
        </p:nvGrpSpPr>
        <p:grpSpPr>
          <a:xfrm>
            <a:off x="9760182" y="3920449"/>
            <a:ext cx="5187774" cy="7901965"/>
            <a:chOff x="3660022" y="1470150"/>
            <a:chExt cx="1945391" cy="2963200"/>
          </a:xfrm>
        </p:grpSpPr>
        <p:pic>
          <p:nvPicPr>
            <p:cNvPr id="901" name="Google Shape;901;p1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60022" y="1967375"/>
              <a:ext cx="1916650" cy="1801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2" name="Google Shape;902;p1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37337" y="3748733"/>
              <a:ext cx="1868076" cy="6846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163"/>
            <p:cNvSpPr/>
            <p:nvPr/>
          </p:nvSpPr>
          <p:spPr>
            <a:xfrm>
              <a:off x="3832650" y="1470150"/>
              <a:ext cx="1571400" cy="2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700" b="1" dirty="0" smtClean="0">
                  <a:solidFill>
                    <a:srgbClr val="47505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Портативные устройства</a:t>
              </a:r>
              <a:endParaRPr sz="3700" b="1" dirty="0">
                <a:solidFill>
                  <a:srgbClr val="47505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1972084" y="3908582"/>
            <a:ext cx="5250198" cy="7925700"/>
            <a:chOff x="1972084" y="3908582"/>
            <a:chExt cx="5250198" cy="7925700"/>
          </a:xfrm>
        </p:grpSpPr>
        <p:pic>
          <p:nvPicPr>
            <p:cNvPr id="905" name="Google Shape;905;p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72084" y="4916429"/>
              <a:ext cx="5250198" cy="4935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1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71153" y="10008598"/>
              <a:ext cx="4981600" cy="182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163"/>
            <p:cNvSpPr/>
            <p:nvPr/>
          </p:nvSpPr>
          <p:spPr>
            <a:xfrm>
              <a:off x="2501957" y="3908582"/>
              <a:ext cx="4190454" cy="604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700" b="1" dirty="0" smtClean="0">
                  <a:solidFill>
                    <a:srgbClr val="47505C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Сервера</a:t>
              </a:r>
              <a:endParaRPr sz="3700" b="1" dirty="0">
                <a:solidFill>
                  <a:srgbClr val="47505C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KGdgbUduFBk64dJNpgVJBK_iAOKoix2ir3-k74EF_U7L-O8xkgYjZFbtGd34e9ggkWqiCUILxx7h8m4gvtAzDUy16qTP8bbdSdv4ba8g-lqapcEOWGthvdFRF1TDwuLPLgX44IG0k8w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95" y="1654492"/>
            <a:ext cx="15240000" cy="107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30"/>
          <p:cNvSpPr txBox="1">
            <a:spLocks noGrp="1"/>
          </p:cNvSpPr>
          <p:nvPr>
            <p:ph type="body" idx="1"/>
          </p:nvPr>
        </p:nvSpPr>
        <p:spPr>
          <a:xfrm>
            <a:off x="2241523" y="4055275"/>
            <a:ext cx="16537200" cy="7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FF6C00"/>
                </a:solidFill>
              </a:rPr>
              <a:t>Open source </a:t>
            </a:r>
            <a:r>
              <a:rPr lang="ru-RU" b="1" dirty="0" smtClean="0">
                <a:solidFill>
                  <a:srgbClr val="FF6C00"/>
                </a:solidFill>
              </a:rPr>
              <a:t>библиотека для Глубокого обучения</a:t>
            </a:r>
            <a:endParaRPr b="1"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en-US" b="1" dirty="0" smtClean="0">
                <a:solidFill>
                  <a:schemeClr val="dk1"/>
                </a:solidFill>
              </a:rPr>
              <a:t>&gt;2,100 </a:t>
            </a:r>
            <a:r>
              <a:rPr lang="ru-RU" b="1" dirty="0" err="1" smtClean="0">
                <a:solidFill>
                  <a:schemeClr val="dk1"/>
                </a:solidFill>
              </a:rPr>
              <a:t>контрибьютеров</a:t>
            </a:r>
            <a:r>
              <a:rPr lang="ru-RU" b="1" dirty="0" smtClean="0">
                <a:solidFill>
                  <a:schemeClr val="dk1"/>
                </a:solidFill>
              </a:rPr>
              <a:t> </a:t>
            </a:r>
            <a:r>
              <a:rPr lang="ru-RU" dirty="0" smtClean="0">
                <a:solidFill>
                  <a:schemeClr val="dk1"/>
                </a:solidFill>
              </a:rPr>
              <a:t>по всему миру</a:t>
            </a:r>
            <a:endParaRPr dirty="0">
              <a:solidFill>
                <a:schemeClr val="dk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ru-RU" dirty="0" smtClean="0">
                <a:solidFill>
                  <a:schemeClr val="dk1"/>
                </a:solidFill>
              </a:rPr>
              <a:t>Лицензия </a:t>
            </a:r>
            <a:r>
              <a:rPr lang="en-US" dirty="0" smtClean="0">
                <a:solidFill>
                  <a:schemeClr val="dk1"/>
                </a:solidFill>
              </a:rPr>
              <a:t>Apache 2.0</a:t>
            </a:r>
            <a:endParaRPr dirty="0">
              <a:solidFill>
                <a:schemeClr val="dk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ru-RU" dirty="0" smtClean="0">
                <a:solidFill>
                  <a:schemeClr val="dk1"/>
                </a:solidFill>
              </a:rPr>
              <a:t>Разработано в </a:t>
            </a:r>
            <a:r>
              <a:rPr lang="en-US" dirty="0" smtClean="0">
                <a:solidFill>
                  <a:schemeClr val="dk1"/>
                </a:solidFill>
              </a:rPr>
              <a:t>Google </a:t>
            </a:r>
            <a:r>
              <a:rPr lang="ru-RU" dirty="0" smtClean="0">
                <a:solidFill>
                  <a:schemeClr val="dk1"/>
                </a:solidFill>
              </a:rPr>
              <a:t>в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2015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6C00"/>
                </a:solidFill>
              </a:rPr>
              <a:t>TensorFlow</a:t>
            </a:r>
            <a:r>
              <a:rPr lang="en-US" b="1" dirty="0">
                <a:solidFill>
                  <a:srgbClr val="FF6C00"/>
                </a:solidFill>
              </a:rPr>
              <a:t> 2.0 </a:t>
            </a:r>
            <a:endParaRPr dirty="0">
              <a:solidFill>
                <a:srgbClr val="FF6C00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ru-RU" dirty="0" smtClean="0">
                <a:solidFill>
                  <a:schemeClr val="dk1"/>
                </a:solidFill>
              </a:rPr>
              <a:t>Легок в осваивании и использовании</a:t>
            </a:r>
            <a:endParaRPr dirty="0">
              <a:solidFill>
                <a:schemeClr val="dk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ru-RU" dirty="0" smtClean="0">
                <a:solidFill>
                  <a:schemeClr val="dk1"/>
                </a:solidFill>
              </a:rPr>
              <a:t>Подходит как новичкам так и гуру машинного обучения</a:t>
            </a:r>
            <a:endParaRPr dirty="0">
              <a:solidFill>
                <a:schemeClr val="dk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</a:pPr>
            <a:r>
              <a:rPr lang="ru-RU" dirty="0" smtClean="0">
                <a:solidFill>
                  <a:schemeClr val="dk1"/>
                </a:solidFill>
              </a:rPr>
              <a:t>Доступен уже пре-релиз (</a:t>
            </a:r>
            <a:r>
              <a:rPr lang="en-US" dirty="0" smtClean="0">
                <a:solidFill>
                  <a:schemeClr val="dk1"/>
                </a:solidFill>
              </a:rPr>
              <a:t>RC</a:t>
            </a:r>
            <a:r>
              <a:rPr lang="ru-RU" dirty="0" smtClean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67" name="Google Shape;667;p130"/>
          <p:cNvSpPr txBox="1">
            <a:spLocks noGrp="1"/>
          </p:cNvSpPr>
          <p:nvPr>
            <p:ph type="title"/>
          </p:nvPr>
        </p:nvSpPr>
        <p:spPr>
          <a:xfrm>
            <a:off x="2171524" y="1531550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66"/>
          <p:cNvSpPr txBox="1">
            <a:spLocks noGrp="1"/>
          </p:cNvSpPr>
          <p:nvPr>
            <p:ph type="subTitle" idx="1"/>
          </p:nvPr>
        </p:nvSpPr>
        <p:spPr>
          <a:xfrm>
            <a:off x="1971867" y="2884800"/>
            <a:ext cx="13897500" cy="15513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700"/>
              </a:spcAft>
              <a:buNone/>
            </a:pPr>
            <a:r>
              <a:rPr lang="en-US" b="0">
                <a:latin typeface="Google Sans"/>
                <a:ea typeface="Google Sans"/>
                <a:cs typeface="Google Sans"/>
                <a:sym typeface="Google Sans"/>
              </a:rPr>
              <a:t>Screenshot from TB</a:t>
            </a:r>
            <a:endParaRPr/>
          </a:p>
        </p:txBody>
      </p:sp>
      <p:sp>
        <p:nvSpPr>
          <p:cNvPr id="934" name="Google Shape;934;p166"/>
          <p:cNvSpPr txBox="1">
            <a:spLocks noGrp="1"/>
          </p:cNvSpPr>
          <p:nvPr>
            <p:ph type="title"/>
          </p:nvPr>
        </p:nvSpPr>
        <p:spPr>
          <a:xfrm>
            <a:off x="2048004" y="372685"/>
            <a:ext cx="198153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lvl="0">
              <a:buSzPts val="2900"/>
            </a:pPr>
            <a:r>
              <a:rPr lang="ru-RU" sz="6600" dirty="0" smtClean="0"/>
              <a:t>Встроенная настройка производительности</a:t>
            </a:r>
            <a:endParaRPr sz="6600" dirty="0"/>
          </a:p>
        </p:txBody>
      </p:sp>
      <p:pic>
        <p:nvPicPr>
          <p:cNvPr id="935" name="Google Shape;93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99" y="2884800"/>
            <a:ext cx="20605338" cy="10302634"/>
          </a:xfrm>
          <a:prstGeom prst="rect">
            <a:avLst/>
          </a:prstGeom>
          <a:noFill/>
          <a:ln>
            <a:noFill/>
          </a:ln>
          <a:effectLst>
            <a:outerShdw blurRad="185738" dist="38100" dir="5400000" algn="bl" rotWithShape="0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67"/>
          <p:cNvSpPr/>
          <p:nvPr/>
        </p:nvSpPr>
        <p:spPr>
          <a:xfrm>
            <a:off x="2897800" y="1058075"/>
            <a:ext cx="18182100" cy="1119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dist="571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p167"/>
          <p:cNvGrpSpPr/>
          <p:nvPr/>
        </p:nvGrpSpPr>
        <p:grpSpPr>
          <a:xfrm>
            <a:off x="2897821" y="1055814"/>
            <a:ext cx="18182004" cy="11200280"/>
            <a:chOff x="1857950" y="872693"/>
            <a:chExt cx="5428112" cy="3099823"/>
          </a:xfrm>
        </p:grpSpPr>
        <p:pic>
          <p:nvPicPr>
            <p:cNvPr id="942" name="Google Shape;942;p167"/>
            <p:cNvPicPr preferRelativeResize="0"/>
            <p:nvPr/>
          </p:nvPicPr>
          <p:blipFill rotWithShape="1">
            <a:blip r:embed="rId3">
              <a:alphaModFix/>
            </a:blip>
            <a:srcRect l="-1510" r="1510" b="3372"/>
            <a:stretch/>
          </p:blipFill>
          <p:spPr>
            <a:xfrm>
              <a:off x="1857950" y="872700"/>
              <a:ext cx="5428099" cy="3099816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43" name="Google Shape;943;p167"/>
            <p:cNvPicPr preferRelativeResize="0"/>
            <p:nvPr/>
          </p:nvPicPr>
          <p:blipFill rotWithShape="1">
            <a:blip r:embed="rId4">
              <a:alphaModFix/>
            </a:blip>
            <a:srcRect b="92668"/>
            <a:stretch/>
          </p:blipFill>
          <p:spPr>
            <a:xfrm>
              <a:off x="1857964" y="872693"/>
              <a:ext cx="5428098" cy="2080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8"/>
          <p:cNvSpPr txBox="1">
            <a:spLocks noGrp="1"/>
          </p:cNvSpPr>
          <p:nvPr>
            <p:ph type="title"/>
          </p:nvPr>
        </p:nvSpPr>
        <p:spPr>
          <a:xfrm>
            <a:off x="2048067" y="1709163"/>
            <a:ext cx="20875200" cy="1201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 smtClean="0"/>
              <a:t>Разработчикам нужна производительность</a:t>
            </a:r>
            <a:endParaRPr sz="7200" dirty="0"/>
          </a:p>
        </p:txBody>
      </p:sp>
      <p:sp>
        <p:nvSpPr>
          <p:cNvPr id="949" name="Google Shape;949;p168"/>
          <p:cNvSpPr/>
          <p:nvPr/>
        </p:nvSpPr>
        <p:spPr>
          <a:xfrm>
            <a:off x="2042781" y="3894669"/>
            <a:ext cx="19649700" cy="55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С прошлого года</a:t>
            </a:r>
            <a:r>
              <a:rPr lang="en-US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4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1.8x </a:t>
            </a:r>
            <a:r>
              <a:rPr lang="ru-RU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скорость обучения</a:t>
            </a:r>
            <a:r>
              <a:rPr lang="en-US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ru-RU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на</a:t>
            </a:r>
            <a:r>
              <a:rPr lang="en-US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NVIDIA Tesla V100</a:t>
            </a:r>
            <a:endParaRPr sz="4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1.6x </a:t>
            </a:r>
            <a:r>
              <a:rPr lang="ru-RU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скорость обучения</a:t>
            </a:r>
            <a:r>
              <a:rPr lang="en-US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ru-RU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на</a:t>
            </a:r>
            <a:r>
              <a:rPr lang="en-US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TPU v2</a:t>
            </a:r>
            <a:endParaRPr sz="4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3.3x inference</a:t>
            </a:r>
            <a:r>
              <a:rPr lang="en-US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ru-RU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на</a:t>
            </a:r>
            <a:r>
              <a:rPr lang="en-US" sz="4800" dirty="0" smtClean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Intel </a:t>
            </a:r>
            <a:r>
              <a:rPr lang="en-US" sz="4800" dirty="0" err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Skylake</a:t>
            </a:r>
            <a:endParaRPr sz="4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70"/>
          <p:cNvPicPr preferRelativeResize="0"/>
          <p:nvPr/>
        </p:nvPicPr>
        <p:blipFill rotWithShape="1">
          <a:blip r:embed="rId3">
            <a:alphaModFix/>
          </a:blip>
          <a:srcRect l="6528" t="6788" r="8350" b="3765"/>
          <a:stretch/>
        </p:blipFill>
        <p:spPr>
          <a:xfrm>
            <a:off x="9228267" y="9"/>
            <a:ext cx="15155765" cy="13716003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70"/>
          <p:cNvSpPr txBox="1"/>
          <p:nvPr/>
        </p:nvSpPr>
        <p:spPr>
          <a:xfrm>
            <a:off x="1751533" y="1677667"/>
            <a:ext cx="5699100" cy="10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</a:t>
            </a:r>
            <a:r>
              <a:rPr lang="en-US" sz="4800" b="1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GAN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Agents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Tensor2Tensor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Ranking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Text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Federated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b="1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TF Privacy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endParaRPr sz="48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900"/>
              <a:buFont typeface="Arial"/>
              <a:buNone/>
            </a:pPr>
            <a:r>
              <a:rPr lang="en-US" sz="48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...</a:t>
            </a:r>
            <a:endParaRPr sz="48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82"/>
          <p:cNvSpPr txBox="1">
            <a:spLocks noGrp="1"/>
          </p:cNvSpPr>
          <p:nvPr>
            <p:ph type="title"/>
          </p:nvPr>
        </p:nvSpPr>
        <p:spPr>
          <a:xfrm>
            <a:off x="2063075" y="3945450"/>
            <a:ext cx="171672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под капотом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smtClean="0"/>
              <a:t>Что такое</a:t>
            </a:r>
            <a:r>
              <a:rPr lang="en-US" sz="6600" dirty="0" smtClean="0"/>
              <a:t> </a:t>
            </a:r>
            <a:r>
              <a:rPr lang="en-US" sz="6600" dirty="0" err="1" smtClean="0"/>
              <a:t>TensorFlow</a:t>
            </a:r>
            <a:r>
              <a:rPr lang="en-US" sz="6600" dirty="0" smtClean="0"/>
              <a:t>?</a:t>
            </a:r>
            <a:endParaRPr sz="6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 smtClean="0"/>
              <a:t>Какие проблемы он решает</a:t>
            </a:r>
            <a:r>
              <a:rPr lang="en-US" sz="6600" dirty="0" smtClean="0"/>
              <a:t>?</a:t>
            </a:r>
            <a:endParaRPr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50" y="1356125"/>
            <a:ext cx="17915926" cy="89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83"/>
          <p:cNvSpPr txBox="1"/>
          <p:nvPr/>
        </p:nvSpPr>
        <p:spPr>
          <a:xfrm>
            <a:off x="5736975" y="11200925"/>
            <a:ext cx="131763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5" name="Google Shape;1085;p183"/>
          <p:cNvSpPr txBox="1"/>
          <p:nvPr/>
        </p:nvSpPr>
        <p:spPr>
          <a:xfrm>
            <a:off x="2325700" y="1593500"/>
            <a:ext cx="20226600" cy="9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Насколько </a:t>
            </a:r>
            <a:r>
              <a:rPr lang="en-US" sz="4800" b="1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Python </a:t>
            </a:r>
            <a:r>
              <a:rPr lang="ru-RU" sz="4800" b="1" dirty="0" err="1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медленее</a:t>
            </a:r>
            <a:r>
              <a:rPr lang="ru-RU" sz="4800" b="1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 С</a:t>
            </a:r>
            <a:r>
              <a:rPr lang="en-US" sz="4800" b="1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 sz="4800" b="1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Умножение матриц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+/- 100X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6 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секунд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vs. 10 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минут</a:t>
            </a:r>
            <a:endParaRPr lang="en-US" sz="4800" dirty="0" smtClean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Python </a:t>
            </a:r>
            <a:r>
              <a:rPr lang="ru-RU" sz="4800" b="1" dirty="0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невероятно популярен для научных вычислений</a:t>
            </a:r>
            <a:endParaRPr sz="4800" b="1" dirty="0">
              <a:solidFill>
                <a:srgbClr val="FF6C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Почему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? </a:t>
            </a:r>
            <a:r>
              <a:rPr lang="en-US" sz="4800" dirty="0" err="1">
                <a:latin typeface="Google Sans"/>
                <a:ea typeface="Google Sans"/>
                <a:cs typeface="Google Sans"/>
                <a:sym typeface="Google Sans"/>
              </a:rPr>
              <a:t>NumPy</a:t>
            </a:r>
            <a:r>
              <a:rPr lang="en-US" sz="4800" dirty="0"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Производительность 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C 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и простота использования 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В </a:t>
            </a:r>
            <a:r>
              <a:rPr lang="en-US" sz="4800" b="1" dirty="0" err="1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TensorFlow</a:t>
            </a:r>
            <a:r>
              <a:rPr lang="en-US" sz="4800" b="1" dirty="0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ru-RU" sz="4800" b="1" dirty="0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та же концепция</a:t>
            </a:r>
            <a:endParaRPr sz="4800" b="1" dirty="0">
              <a:solidFill>
                <a:srgbClr val="FF6C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Font typeface="Google Sans"/>
              <a:buChar char="●"/>
            </a:pP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Разрабатываешь на </a:t>
            </a:r>
            <a:r>
              <a:rPr lang="en-US" sz="4800" dirty="0" smtClean="0"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r>
              <a:rPr lang="ru-RU" sz="4800" dirty="0" smtClean="0">
                <a:latin typeface="Google Sans"/>
                <a:ea typeface="Google Sans"/>
                <a:cs typeface="Google Sans"/>
                <a:sym typeface="Google Sans"/>
              </a:rPr>
              <a:t>, вычисляешь на С++</a:t>
            </a:r>
            <a:endParaRPr sz="4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6" name="Google Shape;1086;p183"/>
          <p:cNvSpPr txBox="1"/>
          <p:nvPr/>
        </p:nvSpPr>
        <p:spPr>
          <a:xfrm>
            <a:off x="2206200" y="12418525"/>
            <a:ext cx="193461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Ballpark benchmarks</a:t>
            </a:r>
            <a:endParaRPr sz="3600"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5"/>
          <p:cNvSpPr txBox="1">
            <a:spLocks noGrp="1"/>
          </p:cNvSpPr>
          <p:nvPr>
            <p:ph type="subTitle" idx="1"/>
          </p:nvPr>
        </p:nvSpPr>
        <p:spPr>
          <a:xfrm>
            <a:off x="2155600" y="2774867"/>
            <a:ext cx="22310400" cy="9550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 = </a:t>
            </a:r>
            <a:r>
              <a:rPr lang="en-US" sz="3700" b="1" dirty="0" err="1">
                <a:solidFill>
                  <a:srgbClr val="ECEFF1"/>
                </a:solidFill>
              </a:rPr>
              <a:t>tf.keras.layers.</a:t>
            </a:r>
            <a:r>
              <a:rPr lang="en-US" sz="3700" b="1" dirty="0" err="1">
                <a:solidFill>
                  <a:srgbClr val="CE93D8"/>
                </a:solidFill>
              </a:rPr>
              <a:t>LSTMCell</a:t>
            </a:r>
            <a:r>
              <a:rPr lang="en-US" sz="3700" b="1" dirty="0">
                <a:solidFill>
                  <a:srgbClr val="ECEFF1"/>
                </a:solidFill>
              </a:rPr>
              <a:t>(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)</a:t>
            </a:r>
            <a:br>
              <a:rPr lang="en-US" sz="3700" b="1" dirty="0">
                <a:solidFill>
                  <a:srgbClr val="ECEFF1"/>
                </a:solidFill>
              </a:rPr>
            </a:br>
            <a:endParaRPr sz="37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4DD0E1"/>
                </a:solidFill>
              </a:rPr>
              <a:t>def</a:t>
            </a:r>
            <a:r>
              <a:rPr lang="en-US" sz="3700" b="1" dirty="0">
                <a:solidFill>
                  <a:srgbClr val="ECEFF1"/>
                </a:solidFill>
              </a:rPr>
              <a:t> </a:t>
            </a:r>
            <a:r>
              <a:rPr lang="en-US" sz="3700" b="1" dirty="0" err="1">
                <a:solidFill>
                  <a:srgbClr val="ECEFF1"/>
                </a:solidFill>
              </a:rPr>
              <a:t>fn</a:t>
            </a:r>
            <a:r>
              <a:rPr lang="en-US" sz="3700" b="1" dirty="0">
                <a:solidFill>
                  <a:srgbClr val="ECEFF1"/>
                </a:solidFill>
              </a:rPr>
              <a:t>(input, state):</a:t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>  </a:t>
            </a:r>
            <a:r>
              <a:rPr lang="en-US" sz="3700" b="1" dirty="0">
                <a:solidFill>
                  <a:srgbClr val="4DD0E1"/>
                </a:solidFill>
              </a:rPr>
              <a:t>return</a:t>
            </a:r>
            <a:r>
              <a:rPr lang="en-US" sz="3700" b="1" dirty="0">
                <a:solidFill>
                  <a:srgbClr val="ECEFF1"/>
                </a:solidFill>
              </a:rPr>
              <a:t> </a:t>
            </a: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</a:t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>input = </a:t>
            </a:r>
            <a:r>
              <a:rPr lang="en-US" sz="3700" b="1" dirty="0" err="1">
                <a:solidFill>
                  <a:srgbClr val="ECEFF1"/>
                </a:solidFill>
              </a:rPr>
              <a:t>tf.zeros</a:t>
            </a:r>
            <a:r>
              <a:rPr lang="en-US" sz="3700" b="1" dirty="0">
                <a:solidFill>
                  <a:srgbClr val="ECEFF1"/>
                </a:solidFill>
              </a:rPr>
              <a:t>([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, 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]); state = [</a:t>
            </a:r>
            <a:r>
              <a:rPr lang="en-US" sz="3700" b="1" dirty="0" err="1">
                <a:solidFill>
                  <a:srgbClr val="ECEFF1"/>
                </a:solidFill>
              </a:rPr>
              <a:t>tf.zeros</a:t>
            </a:r>
            <a:r>
              <a:rPr lang="en-US" sz="3700" b="1" dirty="0">
                <a:solidFill>
                  <a:srgbClr val="ECEFF1"/>
                </a:solidFill>
              </a:rPr>
              <a:t>([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, 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])] * </a:t>
            </a:r>
            <a:r>
              <a:rPr lang="en-US" sz="3700" b="1" dirty="0">
                <a:solidFill>
                  <a:srgbClr val="FBC02D"/>
                </a:solidFill>
              </a:rPr>
              <a:t>2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state); </a:t>
            </a:r>
            <a:r>
              <a:rPr lang="en-US" sz="3700" b="1" dirty="0" err="1">
                <a:solidFill>
                  <a:srgbClr val="ECEFF1"/>
                </a:solidFill>
              </a:rPr>
              <a:t>fn</a:t>
            </a:r>
            <a:r>
              <a:rPr lang="en-US" sz="3700" b="1" dirty="0">
                <a:solidFill>
                  <a:srgbClr val="ECEFF1"/>
                </a:solidFill>
              </a:rPr>
              <a:t>(input, state) </a:t>
            </a:r>
            <a:r>
              <a:rPr lang="en-US" sz="3700" b="1" dirty="0">
                <a:solidFill>
                  <a:srgbClr val="F06292"/>
                </a:solidFill>
              </a:rPr>
              <a:t># warm up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F06292"/>
                </a:solidFill>
              </a:rPr>
              <a:t># benchmark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ECEFF1"/>
                </a:solidFill>
              </a:rPr>
              <a:t>timeit.timeit</a:t>
            </a:r>
            <a:r>
              <a:rPr lang="en-US" sz="3700" b="1" dirty="0">
                <a:solidFill>
                  <a:srgbClr val="ECEFF1"/>
                </a:solidFill>
              </a:rPr>
              <a:t>(</a:t>
            </a:r>
            <a:r>
              <a:rPr lang="en-US" sz="3700" b="1" dirty="0">
                <a:solidFill>
                  <a:srgbClr val="4DD0E1"/>
                </a:solidFill>
              </a:rPr>
              <a:t>lambda</a:t>
            </a:r>
            <a:r>
              <a:rPr lang="en-US" sz="3700" b="1" dirty="0">
                <a:solidFill>
                  <a:srgbClr val="ECEFF1"/>
                </a:solidFill>
              </a:rPr>
              <a:t>: </a:t>
            </a: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state), number=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) </a:t>
            </a:r>
            <a:r>
              <a:rPr lang="en-US" sz="3700" b="1" dirty="0">
                <a:solidFill>
                  <a:srgbClr val="F06292"/>
                </a:solidFill>
              </a:rPr>
              <a:t># 0.03</a:t>
            </a:r>
            <a:endParaRPr sz="3700" b="1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rgbClr val="F0629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None/>
            </a:pPr>
            <a:endParaRPr sz="3700" b="1" dirty="0">
              <a:solidFill>
                <a:srgbClr val="F06292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2079400" y="396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1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Давайте ускорим выполнение</a:t>
            </a:r>
            <a:endParaRPr sz="91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6"/>
          <p:cNvSpPr txBox="1">
            <a:spLocks noGrp="1"/>
          </p:cNvSpPr>
          <p:nvPr>
            <p:ph type="subTitle" idx="1"/>
          </p:nvPr>
        </p:nvSpPr>
        <p:spPr>
          <a:xfrm>
            <a:off x="2155600" y="2774867"/>
            <a:ext cx="22310400" cy="9550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 = </a:t>
            </a:r>
            <a:r>
              <a:rPr lang="en-US" sz="3700" b="1" dirty="0" err="1">
                <a:solidFill>
                  <a:srgbClr val="ECEFF1"/>
                </a:solidFill>
              </a:rPr>
              <a:t>tf.keras.layers.</a:t>
            </a:r>
            <a:r>
              <a:rPr lang="en-US" sz="3700" b="1" dirty="0" err="1">
                <a:solidFill>
                  <a:srgbClr val="CE93D8"/>
                </a:solidFill>
              </a:rPr>
              <a:t>LSTMCell</a:t>
            </a:r>
            <a:r>
              <a:rPr lang="en-US" sz="3700" b="1" dirty="0">
                <a:solidFill>
                  <a:srgbClr val="ECEFF1"/>
                </a:solidFill>
              </a:rPr>
              <a:t>(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)</a:t>
            </a:r>
            <a:br>
              <a:rPr lang="en-US" sz="3700" b="1" dirty="0">
                <a:solidFill>
                  <a:srgbClr val="ECEFF1"/>
                </a:solidFill>
              </a:rPr>
            </a:br>
            <a:endParaRPr sz="37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FBC02D"/>
                </a:solidFill>
              </a:rPr>
              <a:t>@</a:t>
            </a:r>
            <a:r>
              <a:rPr lang="en-US" sz="3700" b="1" dirty="0" err="1">
                <a:solidFill>
                  <a:srgbClr val="FBC02D"/>
                </a:solidFill>
              </a:rPr>
              <a:t>tf</a:t>
            </a:r>
            <a:r>
              <a:rPr lang="en-US" sz="3700" b="1" dirty="0" err="1">
                <a:solidFill>
                  <a:srgbClr val="ECEFF1"/>
                </a:solidFill>
              </a:rPr>
              <a:t>.function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4DD0E1"/>
                </a:solidFill>
              </a:rPr>
              <a:t>def</a:t>
            </a:r>
            <a:r>
              <a:rPr lang="en-US" sz="3700" b="1" dirty="0">
                <a:solidFill>
                  <a:srgbClr val="ECEFF1"/>
                </a:solidFill>
              </a:rPr>
              <a:t> </a:t>
            </a:r>
            <a:r>
              <a:rPr lang="en-US" sz="3700" b="1" dirty="0" err="1">
                <a:solidFill>
                  <a:srgbClr val="ECEFF1"/>
                </a:solidFill>
              </a:rPr>
              <a:t>fn</a:t>
            </a:r>
            <a:r>
              <a:rPr lang="en-US" sz="3700" b="1" dirty="0">
                <a:solidFill>
                  <a:srgbClr val="ECEFF1"/>
                </a:solidFill>
              </a:rPr>
              <a:t>(input, state):</a:t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>  </a:t>
            </a:r>
            <a:r>
              <a:rPr lang="en-US" sz="3700" b="1" dirty="0">
                <a:solidFill>
                  <a:srgbClr val="4DD0E1"/>
                </a:solidFill>
              </a:rPr>
              <a:t>return</a:t>
            </a:r>
            <a:r>
              <a:rPr lang="en-US" sz="3700" b="1" dirty="0">
                <a:solidFill>
                  <a:srgbClr val="ECEFF1"/>
                </a:solidFill>
              </a:rPr>
              <a:t> </a:t>
            </a: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</a:t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>input = </a:t>
            </a:r>
            <a:r>
              <a:rPr lang="en-US" sz="3700" b="1" dirty="0" err="1">
                <a:solidFill>
                  <a:srgbClr val="ECEFF1"/>
                </a:solidFill>
              </a:rPr>
              <a:t>tf.zeros</a:t>
            </a:r>
            <a:r>
              <a:rPr lang="en-US" sz="3700" b="1" dirty="0">
                <a:solidFill>
                  <a:srgbClr val="ECEFF1"/>
                </a:solidFill>
              </a:rPr>
              <a:t>([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, 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]); state = [</a:t>
            </a:r>
            <a:r>
              <a:rPr lang="en-US" sz="3700" b="1" dirty="0" err="1">
                <a:solidFill>
                  <a:srgbClr val="ECEFF1"/>
                </a:solidFill>
              </a:rPr>
              <a:t>tf.zeros</a:t>
            </a:r>
            <a:r>
              <a:rPr lang="en-US" sz="3700" b="1" dirty="0">
                <a:solidFill>
                  <a:srgbClr val="ECEFF1"/>
                </a:solidFill>
              </a:rPr>
              <a:t>([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, 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])] * </a:t>
            </a:r>
            <a:r>
              <a:rPr lang="en-US" sz="3700" b="1" dirty="0">
                <a:solidFill>
                  <a:srgbClr val="FBC02D"/>
                </a:solidFill>
              </a:rPr>
              <a:t>2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state); </a:t>
            </a:r>
            <a:r>
              <a:rPr lang="en-US" sz="3700" b="1" dirty="0" err="1">
                <a:solidFill>
                  <a:srgbClr val="ECEFF1"/>
                </a:solidFill>
              </a:rPr>
              <a:t>fn</a:t>
            </a:r>
            <a:r>
              <a:rPr lang="en-US" sz="3700" b="1" dirty="0">
                <a:solidFill>
                  <a:srgbClr val="ECEFF1"/>
                </a:solidFill>
              </a:rPr>
              <a:t>(input, state) </a:t>
            </a:r>
            <a:r>
              <a:rPr lang="en-US" sz="3700" b="1" dirty="0">
                <a:solidFill>
                  <a:srgbClr val="F06292"/>
                </a:solidFill>
              </a:rPr>
              <a:t># warm up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>
                <a:solidFill>
                  <a:srgbClr val="F06292"/>
                </a:solidFill>
              </a:rPr>
              <a:t># benchmark</a:t>
            </a:r>
            <a:r>
              <a:rPr lang="en-US" sz="3700" b="1" dirty="0">
                <a:solidFill>
                  <a:srgbClr val="ECEFF1"/>
                </a:solidFill>
              </a:rPr>
              <a:t/>
            </a:r>
            <a:br>
              <a:rPr lang="en-US" sz="3700" b="1" dirty="0">
                <a:solidFill>
                  <a:srgbClr val="ECEFF1"/>
                </a:solidFill>
              </a:rPr>
            </a:br>
            <a:r>
              <a:rPr lang="en-US" sz="3700" b="1" dirty="0" err="1">
                <a:solidFill>
                  <a:srgbClr val="ECEFF1"/>
                </a:solidFill>
              </a:rPr>
              <a:t>timeit.timeit</a:t>
            </a:r>
            <a:r>
              <a:rPr lang="en-US" sz="3700" b="1" dirty="0">
                <a:solidFill>
                  <a:srgbClr val="ECEFF1"/>
                </a:solidFill>
              </a:rPr>
              <a:t>(</a:t>
            </a:r>
            <a:r>
              <a:rPr lang="en-US" sz="3700" b="1" dirty="0">
                <a:solidFill>
                  <a:srgbClr val="4DD0E1"/>
                </a:solidFill>
              </a:rPr>
              <a:t>lambda</a:t>
            </a:r>
            <a:r>
              <a:rPr lang="en-US" sz="3700" b="1" dirty="0">
                <a:solidFill>
                  <a:srgbClr val="ECEFF1"/>
                </a:solidFill>
              </a:rPr>
              <a:t>: </a:t>
            </a:r>
            <a:r>
              <a:rPr lang="en-US" sz="3700" b="1" dirty="0" err="1">
                <a:solidFill>
                  <a:srgbClr val="ECEFF1"/>
                </a:solidFill>
              </a:rPr>
              <a:t>lstm_cell</a:t>
            </a:r>
            <a:r>
              <a:rPr lang="en-US" sz="3700" b="1" dirty="0">
                <a:solidFill>
                  <a:srgbClr val="ECEFF1"/>
                </a:solidFill>
              </a:rPr>
              <a:t>(input, state), number=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) </a:t>
            </a:r>
            <a:r>
              <a:rPr lang="en-US" sz="3700" b="1" dirty="0">
                <a:solidFill>
                  <a:srgbClr val="F06292"/>
                </a:solidFill>
              </a:rPr>
              <a:t># 0.03</a:t>
            </a:r>
            <a:endParaRPr sz="3700" b="1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 err="1">
                <a:solidFill>
                  <a:srgbClr val="ECEFF1"/>
                </a:solidFill>
              </a:rPr>
              <a:t>timeit.timeit</a:t>
            </a:r>
            <a:r>
              <a:rPr lang="en-US" sz="3700" b="1" dirty="0">
                <a:solidFill>
                  <a:srgbClr val="ECEFF1"/>
                </a:solidFill>
              </a:rPr>
              <a:t>(</a:t>
            </a:r>
            <a:r>
              <a:rPr lang="en-US" sz="3700" b="1" dirty="0">
                <a:solidFill>
                  <a:srgbClr val="4DD0E1"/>
                </a:solidFill>
              </a:rPr>
              <a:t>lambda</a:t>
            </a:r>
            <a:r>
              <a:rPr lang="en-US" sz="3700" b="1" dirty="0">
                <a:solidFill>
                  <a:srgbClr val="ECEFF1"/>
                </a:solidFill>
              </a:rPr>
              <a:t>: </a:t>
            </a:r>
            <a:r>
              <a:rPr lang="en-US" sz="3700" b="1" dirty="0" err="1">
                <a:solidFill>
                  <a:srgbClr val="ECEFF1"/>
                </a:solidFill>
              </a:rPr>
              <a:t>fn</a:t>
            </a:r>
            <a:r>
              <a:rPr lang="en-US" sz="3700" b="1" dirty="0">
                <a:solidFill>
                  <a:srgbClr val="ECEFF1"/>
                </a:solidFill>
              </a:rPr>
              <a:t>(input, state), number=</a:t>
            </a:r>
            <a:r>
              <a:rPr lang="en-US" sz="3700" b="1" dirty="0">
                <a:solidFill>
                  <a:srgbClr val="FBC02D"/>
                </a:solidFill>
              </a:rPr>
              <a:t>10</a:t>
            </a:r>
            <a:r>
              <a:rPr lang="en-US" sz="3700" b="1" dirty="0">
                <a:solidFill>
                  <a:srgbClr val="ECEFF1"/>
                </a:solidFill>
              </a:rPr>
              <a:t>) </a:t>
            </a:r>
            <a:r>
              <a:rPr lang="en-US" sz="3700" b="1" dirty="0">
                <a:solidFill>
                  <a:srgbClr val="F06292"/>
                </a:solidFill>
              </a:rPr>
              <a:t># 0.004</a:t>
            </a:r>
            <a:endParaRPr sz="3700" b="1" dirty="0">
              <a:solidFill>
                <a:srgbClr val="F0629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None/>
            </a:pPr>
            <a:endParaRPr sz="3700" b="1" dirty="0">
              <a:solidFill>
                <a:srgbClr val="F06292"/>
              </a:solidFill>
            </a:endParaRPr>
          </a:p>
        </p:txBody>
      </p:sp>
      <p:sp>
        <p:nvSpPr>
          <p:cNvPr id="1104" name="Google Shape;1104;p186"/>
          <p:cNvSpPr txBox="1"/>
          <p:nvPr/>
        </p:nvSpPr>
        <p:spPr>
          <a:xfrm>
            <a:off x="2079400" y="396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lvl="0"/>
            <a:r>
              <a:rPr lang="ru-RU" sz="9100" dirty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Давайте ускорим выполнение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7"/>
          <p:cNvSpPr txBox="1">
            <a:spLocks noGrp="1"/>
          </p:cNvSpPr>
          <p:nvPr>
            <p:ph type="subTitle" idx="1"/>
          </p:nvPr>
        </p:nvSpPr>
        <p:spPr>
          <a:xfrm>
            <a:off x="2155600" y="2741296"/>
            <a:ext cx="22310400" cy="9550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BC02D"/>
                </a:solidFill>
              </a:rPr>
              <a:t>@</a:t>
            </a:r>
            <a:r>
              <a:rPr lang="en-US" sz="4000" dirty="0" err="1">
                <a:solidFill>
                  <a:srgbClr val="FBC02D"/>
                </a:solidFill>
              </a:rPr>
              <a:t>tf.</a:t>
            </a:r>
            <a:r>
              <a:rPr lang="en-US" sz="4000" dirty="0" err="1">
                <a:solidFill>
                  <a:srgbClr val="4DD0E1"/>
                </a:solidFill>
              </a:rPr>
              <a:t>function</a:t>
            </a: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rgbClr val="4DD0E1"/>
                </a:solidFill>
              </a:rPr>
              <a:t>def</a:t>
            </a:r>
            <a:r>
              <a:rPr lang="en-US" sz="4000" dirty="0">
                <a:solidFill>
                  <a:srgbClr val="ECEFF1"/>
                </a:solidFill>
              </a:rPr>
              <a:t> f</a:t>
            </a:r>
            <a:r>
              <a:rPr lang="en-US" sz="4000" dirty="0">
                <a:solidFill>
                  <a:srgbClr val="FBC02D"/>
                </a:solidFill>
              </a:rPr>
              <a:t>(</a:t>
            </a:r>
            <a:r>
              <a:rPr lang="en-US" sz="4000" dirty="0">
                <a:solidFill>
                  <a:srgbClr val="ECEFF1"/>
                </a:solidFill>
              </a:rPr>
              <a:t>x</a:t>
            </a:r>
            <a:r>
              <a:rPr lang="en-US" sz="4000" dirty="0">
                <a:solidFill>
                  <a:srgbClr val="FBC02D"/>
                </a:solidFill>
              </a:rPr>
              <a:t>):</a:t>
            </a: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ECEFF1"/>
                </a:solidFill>
              </a:rPr>
              <a:t>  </a:t>
            </a:r>
            <a:r>
              <a:rPr lang="en-US" sz="4000" dirty="0">
                <a:solidFill>
                  <a:srgbClr val="4DD0E1"/>
                </a:solidFill>
              </a:rPr>
              <a:t>while</a:t>
            </a:r>
            <a:r>
              <a:rPr lang="en-US" sz="4000" dirty="0">
                <a:solidFill>
                  <a:srgbClr val="ECEFF1"/>
                </a:solidFill>
              </a:rPr>
              <a:t> </a:t>
            </a:r>
            <a:r>
              <a:rPr lang="en-US" sz="4000" dirty="0" err="1">
                <a:solidFill>
                  <a:srgbClr val="ECEFF1"/>
                </a:solidFill>
              </a:rPr>
              <a:t>tf</a:t>
            </a:r>
            <a:r>
              <a:rPr lang="en-US" sz="4000" dirty="0" err="1">
                <a:solidFill>
                  <a:srgbClr val="FBC02D"/>
                </a:solidFill>
              </a:rPr>
              <a:t>.</a:t>
            </a:r>
            <a:r>
              <a:rPr lang="en-US" sz="4000" dirty="0" err="1">
                <a:solidFill>
                  <a:srgbClr val="ECEFF1"/>
                </a:solidFill>
              </a:rPr>
              <a:t>reduce_sum</a:t>
            </a:r>
            <a:r>
              <a:rPr lang="en-US" sz="4000" dirty="0">
                <a:solidFill>
                  <a:srgbClr val="FBC02D"/>
                </a:solidFill>
              </a:rPr>
              <a:t>(</a:t>
            </a:r>
            <a:r>
              <a:rPr lang="en-US" sz="4000" dirty="0">
                <a:solidFill>
                  <a:srgbClr val="ECEFF1"/>
                </a:solidFill>
              </a:rPr>
              <a:t>x</a:t>
            </a:r>
            <a:r>
              <a:rPr lang="en-US" sz="4000" dirty="0">
                <a:solidFill>
                  <a:srgbClr val="FBC02D"/>
                </a:solidFill>
              </a:rPr>
              <a:t>)</a:t>
            </a:r>
            <a:r>
              <a:rPr lang="en-US" sz="4000" dirty="0">
                <a:solidFill>
                  <a:srgbClr val="ECEFF1"/>
                </a:solidFill>
              </a:rPr>
              <a:t> </a:t>
            </a:r>
            <a:r>
              <a:rPr lang="en-US" sz="4000" dirty="0">
                <a:solidFill>
                  <a:srgbClr val="FBC02D"/>
                </a:solidFill>
              </a:rPr>
              <a:t>&gt;</a:t>
            </a:r>
            <a:r>
              <a:rPr lang="en-US" sz="4000" dirty="0">
                <a:solidFill>
                  <a:srgbClr val="ECEFF1"/>
                </a:solidFill>
              </a:rPr>
              <a:t> </a:t>
            </a:r>
            <a:r>
              <a:rPr lang="en-US" sz="4000" dirty="0">
                <a:solidFill>
                  <a:srgbClr val="FBC02D"/>
                </a:solidFill>
              </a:rPr>
              <a:t>1:</a:t>
            </a: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ECEFF1"/>
                </a:solidFill>
              </a:rPr>
              <a:t>    x </a:t>
            </a:r>
            <a:r>
              <a:rPr lang="en-US" sz="4000" dirty="0">
                <a:solidFill>
                  <a:srgbClr val="FBC02D"/>
                </a:solidFill>
              </a:rPr>
              <a:t>=</a:t>
            </a:r>
            <a:r>
              <a:rPr lang="en-US" sz="4000" dirty="0">
                <a:solidFill>
                  <a:srgbClr val="ECEFF1"/>
                </a:solidFill>
              </a:rPr>
              <a:t> </a:t>
            </a:r>
            <a:r>
              <a:rPr lang="en-US" sz="4000" dirty="0" err="1">
                <a:solidFill>
                  <a:srgbClr val="ECEFF1"/>
                </a:solidFill>
              </a:rPr>
              <a:t>tf</a:t>
            </a:r>
            <a:r>
              <a:rPr lang="en-US" sz="4000" dirty="0" err="1">
                <a:solidFill>
                  <a:srgbClr val="FBC02D"/>
                </a:solidFill>
              </a:rPr>
              <a:t>.</a:t>
            </a:r>
            <a:r>
              <a:rPr lang="en-US" sz="4000" dirty="0" err="1">
                <a:solidFill>
                  <a:srgbClr val="ECEFF1"/>
                </a:solidFill>
              </a:rPr>
              <a:t>tanh</a:t>
            </a:r>
            <a:r>
              <a:rPr lang="en-US" sz="4000" dirty="0">
                <a:solidFill>
                  <a:srgbClr val="FBC02D"/>
                </a:solidFill>
              </a:rPr>
              <a:t>(</a:t>
            </a:r>
            <a:r>
              <a:rPr lang="en-US" sz="4000" dirty="0">
                <a:solidFill>
                  <a:srgbClr val="ECEFF1"/>
                </a:solidFill>
              </a:rPr>
              <a:t>x</a:t>
            </a:r>
            <a:r>
              <a:rPr lang="en-US" sz="4000" dirty="0">
                <a:solidFill>
                  <a:srgbClr val="FBC02D"/>
                </a:solidFill>
              </a:rPr>
              <a:t>)</a:t>
            </a: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ECEFF1"/>
                </a:solidFill>
              </a:rPr>
              <a:t>  </a:t>
            </a:r>
            <a:r>
              <a:rPr lang="en-US" sz="4000" dirty="0">
                <a:solidFill>
                  <a:srgbClr val="4DD0E1"/>
                </a:solidFill>
              </a:rPr>
              <a:t>return</a:t>
            </a:r>
            <a:r>
              <a:rPr lang="en-US" sz="4000" dirty="0">
                <a:solidFill>
                  <a:srgbClr val="ECEFF1"/>
                </a:solidFill>
              </a:rPr>
              <a:t> x</a:t>
            </a: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F06292"/>
                </a:solidFill>
              </a:rPr>
              <a:t># you never need to run this (unless curious)</a:t>
            </a:r>
            <a:endParaRPr sz="5900" b="1" dirty="0">
              <a:solidFill>
                <a:srgbClr val="4DD0E1"/>
              </a:solidFill>
            </a:endParaRPr>
          </a:p>
          <a:p>
            <a:pPr marL="0" lvl="0" indent="0">
              <a:lnSpc>
                <a:spcPct val="150000"/>
              </a:lnSpc>
            </a:pPr>
            <a:r>
              <a:rPr lang="en-US" sz="4000" dirty="0" smtClean="0">
                <a:solidFill>
                  <a:srgbClr val="4DD0E1"/>
                </a:solidFill>
              </a:rPr>
              <a:t>print</a:t>
            </a:r>
            <a:r>
              <a:rPr lang="en-US" sz="4000" dirty="0" smtClean="0">
                <a:solidFill>
                  <a:srgbClr val="FBC02D"/>
                </a:solidFill>
              </a:rPr>
              <a:t>(</a:t>
            </a:r>
            <a:r>
              <a:rPr lang="en-US" sz="4000" dirty="0" err="1" smtClean="0">
                <a:solidFill>
                  <a:srgbClr val="ECEFF1"/>
                </a:solidFill>
              </a:rPr>
              <a:t>tf</a:t>
            </a:r>
            <a:r>
              <a:rPr lang="en-US" sz="4000" dirty="0" err="1" smtClean="0">
                <a:solidFill>
                  <a:srgbClr val="FBC02D"/>
                </a:solidFill>
              </a:rPr>
              <a:t>.</a:t>
            </a:r>
            <a:r>
              <a:rPr lang="en-US" sz="4000" dirty="0" err="1" smtClean="0">
                <a:solidFill>
                  <a:srgbClr val="ECEFF1"/>
                </a:solidFill>
              </a:rPr>
              <a:t>autograph</a:t>
            </a:r>
            <a:r>
              <a:rPr lang="en-US" sz="4000" dirty="0" err="1" smtClean="0">
                <a:solidFill>
                  <a:srgbClr val="FBC02D"/>
                </a:solidFill>
              </a:rPr>
              <a:t>.</a:t>
            </a:r>
            <a:r>
              <a:rPr lang="en-US" sz="4000" dirty="0" err="1" smtClean="0">
                <a:solidFill>
                  <a:srgbClr val="ECEFF1"/>
                </a:solidFill>
              </a:rPr>
              <a:t>to_code</a:t>
            </a:r>
            <a:r>
              <a:rPr lang="en-US" sz="4000" dirty="0" smtClean="0">
                <a:solidFill>
                  <a:srgbClr val="FBC02D"/>
                </a:solidFill>
              </a:rPr>
              <a:t>(</a:t>
            </a:r>
            <a:r>
              <a:rPr lang="en-US" sz="4000" dirty="0" err="1">
                <a:solidFill>
                  <a:srgbClr val="ECEFF1"/>
                </a:solidFill>
              </a:rPr>
              <a:t>f.python_function</a:t>
            </a:r>
            <a:r>
              <a:rPr lang="en-US" sz="4000" dirty="0" smtClean="0">
                <a:solidFill>
                  <a:srgbClr val="FBC02D"/>
                </a:solidFill>
              </a:rPr>
              <a:t>))</a:t>
            </a: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spcBef>
                <a:spcPts val="37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3700" b="1" dirty="0">
              <a:solidFill>
                <a:srgbClr val="ECEFF1"/>
              </a:solidFill>
            </a:endParaRPr>
          </a:p>
        </p:txBody>
      </p:sp>
      <p:sp>
        <p:nvSpPr>
          <p:cNvPr id="1110" name="Google Shape;1110;p187"/>
          <p:cNvSpPr txBox="1"/>
          <p:nvPr/>
        </p:nvSpPr>
        <p:spPr>
          <a:xfrm>
            <a:off x="2155600" y="396519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AutoGraph</a:t>
            </a:r>
            <a:r>
              <a:rPr lang="ru-RU" sz="72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- </a:t>
            </a:r>
            <a:r>
              <a:rPr lang="en-US" sz="72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ru-RU" sz="72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путь к универсальности </a:t>
            </a:r>
            <a:endParaRPr sz="72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1"/>
          <p:cNvSpPr txBox="1">
            <a:spLocks noGrp="1"/>
          </p:cNvSpPr>
          <p:nvPr>
            <p:ph type="subTitle" idx="1"/>
          </p:nvPr>
        </p:nvSpPr>
        <p:spPr>
          <a:xfrm>
            <a:off x="1969427" y="3954209"/>
            <a:ext cx="20895300" cy="99567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dirty="0">
                <a:solidFill>
                  <a:srgbClr val="ECEFF1"/>
                </a:solidFill>
              </a:rPr>
              <a:t>!pip install --pre -U </a:t>
            </a:r>
            <a:r>
              <a:rPr lang="en-US" sz="6400" dirty="0" err="1">
                <a:solidFill>
                  <a:srgbClr val="ECEFF1"/>
                </a:solidFill>
              </a:rPr>
              <a:t>tensorflow</a:t>
            </a:r>
            <a:endParaRPr sz="6400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673" name="Google Shape;673;p131"/>
          <p:cNvSpPr txBox="1"/>
          <p:nvPr/>
        </p:nvSpPr>
        <p:spPr>
          <a:xfrm>
            <a:off x="2133600" y="1694110"/>
            <a:ext cx="178791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1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Установка</a:t>
            </a:r>
            <a:endParaRPr sz="91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028" name="Picture 4" descr="ÐÐ°ÑÑÐ¸Ð½ÐºÐ¸ Ð¿Ð¾ Ð·Ð°Ð¿ÑÐ¾ÑÑ google cola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085661"/>
            <a:ext cx="73914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88"/>
          <p:cNvSpPr txBox="1">
            <a:spLocks noGrp="1"/>
          </p:cNvSpPr>
          <p:nvPr>
            <p:ph type="subTitle" idx="1"/>
          </p:nvPr>
        </p:nvSpPr>
        <p:spPr>
          <a:xfrm>
            <a:off x="2112971" y="2753552"/>
            <a:ext cx="22310400" cy="9550500"/>
          </a:xfrm>
          <a:prstGeom prst="rect">
            <a:avLst/>
          </a:prstGeom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4DD0E1"/>
                </a:solidFill>
              </a:rPr>
              <a:t>def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 err="1">
                <a:solidFill>
                  <a:srgbClr val="ECEFF1"/>
                </a:solidFill>
              </a:rPr>
              <a:t>tf</a:t>
            </a:r>
            <a:r>
              <a:rPr lang="en-US" dirty="0">
                <a:solidFill>
                  <a:srgbClr val="ECEFF1"/>
                </a:solidFill>
              </a:rPr>
              <a:t>__f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</a:t>
            </a:r>
            <a:r>
              <a:rPr lang="en-US" dirty="0">
                <a:solidFill>
                  <a:srgbClr val="FBC02D"/>
                </a:solidFill>
              </a:rPr>
              <a:t>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</a:t>
            </a:r>
            <a:r>
              <a:rPr lang="en-US" dirty="0" err="1">
                <a:solidFill>
                  <a:srgbClr val="4DD0E1"/>
                </a:solidFill>
              </a:rPr>
              <a:t>def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 err="1">
                <a:solidFill>
                  <a:srgbClr val="ECEFF1"/>
                </a:solidFill>
              </a:rPr>
              <a:t>loop_test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x_1</a:t>
            </a:r>
            <a:r>
              <a:rPr lang="en-US" dirty="0">
                <a:solidFill>
                  <a:srgbClr val="FBC02D"/>
                </a:solidFill>
              </a:rPr>
              <a:t>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</a:t>
            </a:r>
            <a:r>
              <a:rPr lang="en-US" dirty="0">
                <a:solidFill>
                  <a:srgbClr val="4DD0E1"/>
                </a:solidFill>
              </a:rPr>
              <a:t>with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function_scope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9CCC65"/>
                </a:solidFill>
              </a:rPr>
              <a:t>'</a:t>
            </a:r>
            <a:r>
              <a:rPr lang="en-US" dirty="0" err="1">
                <a:solidFill>
                  <a:srgbClr val="9CCC65"/>
                </a:solidFill>
              </a:rPr>
              <a:t>loop_test</a:t>
            </a:r>
            <a:r>
              <a:rPr lang="en-US" dirty="0">
                <a:solidFill>
                  <a:srgbClr val="9CCC65"/>
                </a:solidFill>
              </a:rPr>
              <a:t>'</a:t>
            </a:r>
            <a:r>
              <a:rPr lang="en-US" dirty="0">
                <a:solidFill>
                  <a:srgbClr val="FBC02D"/>
                </a:solidFill>
              </a:rPr>
              <a:t>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  </a:t>
            </a:r>
            <a:r>
              <a:rPr lang="en-US" dirty="0">
                <a:solidFill>
                  <a:srgbClr val="4DD0E1"/>
                </a:solidFill>
              </a:rPr>
              <a:t>return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>
                <a:solidFill>
                  <a:srgbClr val="ECEFF1"/>
                </a:solidFill>
              </a:rPr>
              <a:t>gt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 err="1">
                <a:solidFill>
                  <a:srgbClr val="ECEFF1"/>
                </a:solidFill>
              </a:rPr>
              <a:t>tf</a:t>
            </a:r>
            <a:r>
              <a:rPr lang="en-US" dirty="0" err="1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reduce_sum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x_1</a:t>
            </a:r>
            <a:r>
              <a:rPr lang="en-US" dirty="0">
                <a:solidFill>
                  <a:srgbClr val="FBC02D"/>
                </a:solidFill>
              </a:rPr>
              <a:t>),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>
                <a:solidFill>
                  <a:srgbClr val="FBC02D"/>
                </a:solidFill>
              </a:rPr>
              <a:t>1)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</a:t>
            </a:r>
            <a:r>
              <a:rPr lang="en-US" dirty="0" err="1">
                <a:solidFill>
                  <a:srgbClr val="4DD0E1"/>
                </a:solidFill>
              </a:rPr>
              <a:t>def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 err="1">
                <a:solidFill>
                  <a:srgbClr val="ECEFF1"/>
                </a:solidFill>
              </a:rPr>
              <a:t>loop_body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x_1</a:t>
            </a:r>
            <a:r>
              <a:rPr lang="en-US" dirty="0">
                <a:solidFill>
                  <a:srgbClr val="FBC02D"/>
                </a:solidFill>
              </a:rPr>
              <a:t>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</a:t>
            </a:r>
            <a:r>
              <a:rPr lang="en-US" dirty="0">
                <a:solidFill>
                  <a:srgbClr val="4DD0E1"/>
                </a:solidFill>
              </a:rPr>
              <a:t>with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function_scope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9CCC65"/>
                </a:solidFill>
              </a:rPr>
              <a:t>'</a:t>
            </a:r>
            <a:r>
              <a:rPr lang="en-US" dirty="0" err="1">
                <a:solidFill>
                  <a:srgbClr val="9CCC65"/>
                </a:solidFill>
              </a:rPr>
              <a:t>loop_body</a:t>
            </a:r>
            <a:r>
              <a:rPr lang="en-US" dirty="0">
                <a:solidFill>
                  <a:srgbClr val="9CCC65"/>
                </a:solidFill>
              </a:rPr>
              <a:t>'</a:t>
            </a:r>
            <a:r>
              <a:rPr lang="en-US" dirty="0">
                <a:solidFill>
                  <a:srgbClr val="FBC02D"/>
                </a:solidFill>
              </a:rPr>
              <a:t>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  </a:t>
            </a:r>
            <a:r>
              <a:rPr lang="en-US" dirty="0">
                <a:solidFill>
                  <a:srgbClr val="4DD0E1"/>
                </a:solidFill>
              </a:rPr>
              <a:t>with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utils</a:t>
            </a:r>
            <a:r>
              <a:rPr lang="en-US" dirty="0" err="1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control_dependency_on_returns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 err="1">
                <a:solidFill>
                  <a:srgbClr val="ECEFF1"/>
                </a:solidFill>
              </a:rPr>
              <a:t>tf</a:t>
            </a:r>
            <a:r>
              <a:rPr lang="en-US" dirty="0" err="1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4DD0E1"/>
                </a:solidFill>
              </a:rPr>
              <a:t>print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x_1</a:t>
            </a:r>
            <a:r>
              <a:rPr lang="en-US" dirty="0">
                <a:solidFill>
                  <a:srgbClr val="FBC02D"/>
                </a:solidFill>
              </a:rPr>
              <a:t>)):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    tf_1</a:t>
            </a:r>
            <a:r>
              <a:rPr lang="en-US" dirty="0">
                <a:solidFill>
                  <a:srgbClr val="FBC02D"/>
                </a:solidFill>
              </a:rPr>
              <a:t>,</a:t>
            </a:r>
            <a:r>
              <a:rPr lang="en-US" dirty="0">
                <a:solidFill>
                  <a:srgbClr val="ECEFF1"/>
                </a:solidFill>
              </a:rPr>
              <a:t> x </a:t>
            </a:r>
            <a:r>
              <a:rPr lang="en-US" dirty="0">
                <a:solidFill>
                  <a:srgbClr val="FBC02D"/>
                </a:solidFill>
              </a:rPr>
              <a:t>=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utils</a:t>
            </a:r>
            <a:r>
              <a:rPr lang="en-US" dirty="0" err="1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alias_tensors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 err="1">
                <a:solidFill>
                  <a:srgbClr val="ECEFF1"/>
                </a:solidFill>
              </a:rPr>
              <a:t>tf</a:t>
            </a:r>
            <a:r>
              <a:rPr lang="en-US" dirty="0">
                <a:solidFill>
                  <a:srgbClr val="FBC02D"/>
                </a:solidFill>
              </a:rPr>
              <a:t>,</a:t>
            </a:r>
            <a:r>
              <a:rPr lang="en-US" dirty="0">
                <a:solidFill>
                  <a:srgbClr val="ECEFF1"/>
                </a:solidFill>
              </a:rPr>
              <a:t> x_1</a:t>
            </a:r>
            <a:r>
              <a:rPr lang="en-US" dirty="0">
                <a:solidFill>
                  <a:srgbClr val="FBC02D"/>
                </a:solidFill>
              </a:rPr>
              <a:t>)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    x </a:t>
            </a:r>
            <a:r>
              <a:rPr lang="en-US" dirty="0">
                <a:solidFill>
                  <a:srgbClr val="FBC02D"/>
                </a:solidFill>
              </a:rPr>
              <a:t>=</a:t>
            </a:r>
            <a:r>
              <a:rPr lang="en-US" dirty="0">
                <a:solidFill>
                  <a:srgbClr val="ECEFF1"/>
                </a:solidFill>
              </a:rPr>
              <a:t> tf_1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>
                <a:solidFill>
                  <a:srgbClr val="ECEFF1"/>
                </a:solidFill>
              </a:rPr>
              <a:t>tanh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</a:t>
            </a:r>
            <a:r>
              <a:rPr lang="en-US" dirty="0">
                <a:solidFill>
                  <a:srgbClr val="FBC02D"/>
                </a:solidFill>
              </a:rPr>
              <a:t>)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      </a:t>
            </a:r>
            <a:r>
              <a:rPr lang="en-US" dirty="0">
                <a:solidFill>
                  <a:srgbClr val="4DD0E1"/>
                </a:solidFill>
              </a:rPr>
              <a:t>return</a:t>
            </a:r>
            <a:r>
              <a:rPr lang="en-US" dirty="0">
                <a:solidFill>
                  <a:srgbClr val="ECEFF1"/>
                </a:solidFill>
              </a:rPr>
              <a:t> x</a:t>
            </a:r>
            <a:r>
              <a:rPr lang="en-US" dirty="0">
                <a:solidFill>
                  <a:srgbClr val="FBC02D"/>
                </a:solidFill>
              </a:rPr>
              <a:t>,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x </a:t>
            </a:r>
            <a:r>
              <a:rPr lang="en-US" dirty="0">
                <a:solidFill>
                  <a:srgbClr val="FBC02D"/>
                </a:solidFill>
              </a:rPr>
              <a:t>=</a:t>
            </a:r>
            <a:r>
              <a:rPr lang="en-US" dirty="0">
                <a:solidFill>
                  <a:srgbClr val="ECEFF1"/>
                </a:solidFill>
              </a:rPr>
              <a:t> ag__</a:t>
            </a:r>
            <a:r>
              <a:rPr lang="en-US" dirty="0">
                <a:solidFill>
                  <a:srgbClr val="FBC02D"/>
                </a:solidFill>
              </a:rPr>
              <a:t>.</a:t>
            </a:r>
            <a:r>
              <a:rPr lang="en-US" dirty="0" err="1">
                <a:solidFill>
                  <a:srgbClr val="ECEFF1"/>
                </a:solidFill>
              </a:rPr>
              <a:t>while_stmt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 err="1">
                <a:solidFill>
                  <a:srgbClr val="ECEFF1"/>
                </a:solidFill>
              </a:rPr>
              <a:t>loop_test</a:t>
            </a:r>
            <a:r>
              <a:rPr lang="en-US" dirty="0">
                <a:solidFill>
                  <a:srgbClr val="FBC02D"/>
                </a:solidFill>
              </a:rPr>
              <a:t>,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 err="1">
                <a:solidFill>
                  <a:srgbClr val="ECEFF1"/>
                </a:solidFill>
              </a:rPr>
              <a:t>loop_body</a:t>
            </a:r>
            <a:r>
              <a:rPr lang="en-US" dirty="0">
                <a:solidFill>
                  <a:srgbClr val="FBC02D"/>
                </a:solidFill>
              </a:rPr>
              <a:t>,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>
                <a:solidFill>
                  <a:srgbClr val="ECEFF1"/>
                </a:solidFill>
              </a:rPr>
              <a:t>x</a:t>
            </a:r>
            <a:r>
              <a:rPr lang="en-US" dirty="0">
                <a:solidFill>
                  <a:srgbClr val="FBC02D"/>
                </a:solidFill>
              </a:rPr>
              <a:t>,),</a:t>
            </a:r>
            <a:r>
              <a:rPr lang="en-US" dirty="0">
                <a:solidFill>
                  <a:srgbClr val="ECEFF1"/>
                </a:solidFill>
              </a:rPr>
              <a:t> </a:t>
            </a:r>
            <a:r>
              <a:rPr lang="en-US" dirty="0">
                <a:solidFill>
                  <a:srgbClr val="FBC02D"/>
                </a:solidFill>
              </a:rPr>
              <a:t>(</a:t>
            </a:r>
            <a:r>
              <a:rPr lang="en-US" dirty="0" err="1">
                <a:solidFill>
                  <a:srgbClr val="ECEFF1"/>
                </a:solidFill>
              </a:rPr>
              <a:t>tf</a:t>
            </a:r>
            <a:r>
              <a:rPr lang="en-US" dirty="0">
                <a:solidFill>
                  <a:srgbClr val="FBC02D"/>
                </a:solidFill>
              </a:rPr>
              <a:t>,))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CEFF1"/>
                </a:solidFill>
              </a:rPr>
              <a:t>  </a:t>
            </a:r>
            <a:r>
              <a:rPr lang="en-US" dirty="0">
                <a:solidFill>
                  <a:srgbClr val="4DD0E1"/>
                </a:solidFill>
              </a:rPr>
              <a:t>return</a:t>
            </a:r>
            <a:r>
              <a:rPr lang="en-US" dirty="0">
                <a:solidFill>
                  <a:srgbClr val="ECEFF1"/>
                </a:solidFill>
              </a:rPr>
              <a:t> x</a:t>
            </a:r>
            <a:endParaRPr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06292"/>
              </a:solidFill>
            </a:endParaRPr>
          </a:p>
          <a:p>
            <a:pPr marL="0" lvl="0" indent="0" algn="l" rtl="0">
              <a:spcBef>
                <a:spcPts val="37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4800" dirty="0">
              <a:solidFill>
                <a:srgbClr val="4DD0E1"/>
              </a:solidFill>
            </a:endParaRPr>
          </a:p>
        </p:txBody>
      </p:sp>
      <p:sp>
        <p:nvSpPr>
          <p:cNvPr id="1116" name="Google Shape;1116;p188"/>
          <p:cNvSpPr txBox="1"/>
          <p:nvPr/>
        </p:nvSpPr>
        <p:spPr>
          <a:xfrm>
            <a:off x="2112971" y="375219"/>
            <a:ext cx="20383200" cy="12015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100" dirty="0" smtClean="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Сгенерированный код</a:t>
            </a:r>
            <a:endParaRPr sz="9100" dirty="0">
              <a:solidFill>
                <a:srgbClr val="FF6F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89"/>
          <p:cNvSpPr txBox="1">
            <a:spLocks noGrp="1"/>
          </p:cNvSpPr>
          <p:nvPr>
            <p:ph type="title"/>
          </p:nvPr>
        </p:nvSpPr>
        <p:spPr>
          <a:xfrm>
            <a:off x="2063075" y="3945450"/>
            <a:ext cx="17167200" cy="19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Доп. материалы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90"/>
          <p:cNvSpPr txBox="1">
            <a:spLocks noGrp="1"/>
          </p:cNvSpPr>
          <p:nvPr>
            <p:ph type="title"/>
          </p:nvPr>
        </p:nvSpPr>
        <p:spPr>
          <a:xfrm>
            <a:off x="2160800" y="1565425"/>
            <a:ext cx="18193800" cy="24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A73E8"/>
                </a:solidFill>
              </a:rPr>
              <a:t>Tutorials</a:t>
            </a:r>
            <a:endParaRPr dirty="0">
              <a:solidFill>
                <a:srgbClr val="1A73E8"/>
              </a:solidFill>
            </a:endParaRPr>
          </a:p>
        </p:txBody>
      </p:sp>
      <p:sp>
        <p:nvSpPr>
          <p:cNvPr id="1127" name="Google Shape;1127;p190"/>
          <p:cNvSpPr txBox="1">
            <a:spLocks noGrp="1"/>
          </p:cNvSpPr>
          <p:nvPr>
            <p:ph type="subTitle" idx="1"/>
          </p:nvPr>
        </p:nvSpPr>
        <p:spPr>
          <a:xfrm>
            <a:off x="2127229" y="3725810"/>
            <a:ext cx="196275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800" dirty="0">
                <a:solidFill>
                  <a:srgbClr val="FF6C00"/>
                </a:solidFill>
              </a:rPr>
              <a:t>tensorflow.org/beta</a:t>
            </a:r>
            <a:endParaRPr dirty="0">
              <a:solidFill>
                <a:srgbClr val="FF6C00"/>
              </a:solidFill>
            </a:endParaRPr>
          </a:p>
        </p:txBody>
      </p:sp>
      <p:sp>
        <p:nvSpPr>
          <p:cNvPr id="1128" name="Google Shape;1128;p190"/>
          <p:cNvSpPr txBox="1">
            <a:spLocks noGrp="1"/>
          </p:cNvSpPr>
          <p:nvPr>
            <p:ph type="body" idx="2"/>
          </p:nvPr>
        </p:nvSpPr>
        <p:spPr>
          <a:xfrm>
            <a:off x="2246050" y="6232351"/>
            <a:ext cx="16309800" cy="70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 smtClean="0">
                <a:solidFill>
                  <a:srgbClr val="1A2029"/>
                </a:solidFill>
              </a:rPr>
              <a:t>Подсказка</a:t>
            </a:r>
            <a:r>
              <a:rPr lang="en-US" dirty="0" smtClean="0">
                <a:solidFill>
                  <a:srgbClr val="1A2029"/>
                </a:solidFill>
              </a:rPr>
              <a:t>: </a:t>
            </a:r>
            <a:r>
              <a:rPr lang="ru-RU" dirty="0" smtClean="0">
                <a:solidFill>
                  <a:srgbClr val="1A2029"/>
                </a:solidFill>
              </a:rPr>
              <a:t>выражения используемые только в </a:t>
            </a:r>
            <a:r>
              <a:rPr lang="en-US" dirty="0" smtClean="0">
                <a:solidFill>
                  <a:srgbClr val="1A2029"/>
                </a:solidFill>
              </a:rPr>
              <a:t>TF </a:t>
            </a:r>
            <a:r>
              <a:rPr lang="ru-RU" dirty="0" smtClean="0">
                <a:solidFill>
                  <a:srgbClr val="1A2029"/>
                </a:solidFill>
              </a:rPr>
              <a:t>1.x</a:t>
            </a:r>
            <a:r>
              <a:rPr lang="en-US" dirty="0">
                <a:solidFill>
                  <a:srgbClr val="1A2029"/>
                </a:solidFill>
              </a:rPr>
              <a:t/>
            </a:r>
            <a:br>
              <a:rPr lang="en-US" dirty="0">
                <a:solidFill>
                  <a:srgbClr val="1A2029"/>
                </a:solidFill>
              </a:rPr>
            </a:br>
            <a:endParaRPr dirty="0">
              <a:solidFill>
                <a:srgbClr val="1A2029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Font typeface="Roboto Mono"/>
              <a:buChar char="●"/>
            </a:pPr>
            <a:r>
              <a:rPr lang="en-US" dirty="0" err="1">
                <a:solidFill>
                  <a:srgbClr val="1A2029"/>
                </a:solidFill>
                <a:latin typeface="Roboto Mono"/>
                <a:ea typeface="Roboto Mono"/>
                <a:cs typeface="Roboto Mono"/>
                <a:sym typeface="Roboto Mono"/>
              </a:rPr>
              <a:t>tf.enable_eager_execution</a:t>
            </a:r>
            <a:r>
              <a:rPr lang="en-US" dirty="0">
                <a:solidFill>
                  <a:srgbClr val="1A2029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dirty="0">
              <a:solidFill>
                <a:srgbClr val="1A20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Font typeface="Roboto Mono"/>
              <a:buChar char="●"/>
            </a:pPr>
            <a:r>
              <a:rPr lang="en-US" dirty="0" err="1">
                <a:solidFill>
                  <a:srgbClr val="1A2029"/>
                </a:solidFill>
                <a:latin typeface="Roboto Mono"/>
                <a:ea typeface="Roboto Mono"/>
                <a:cs typeface="Roboto Mono"/>
                <a:sym typeface="Roboto Mono"/>
              </a:rPr>
              <a:t>session.run</a:t>
            </a:r>
            <a:endParaRPr dirty="0">
              <a:solidFill>
                <a:srgbClr val="1A20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Font typeface="Roboto Mono"/>
              <a:buChar char="●"/>
            </a:pPr>
            <a:r>
              <a:rPr lang="en-US" dirty="0" err="1">
                <a:solidFill>
                  <a:srgbClr val="1A2029"/>
                </a:solidFill>
                <a:latin typeface="Roboto Mono"/>
                <a:ea typeface="Roboto Mono"/>
                <a:cs typeface="Roboto Mono"/>
                <a:sym typeface="Roboto Mono"/>
              </a:rPr>
              <a:t>tf.placeholder</a:t>
            </a:r>
            <a:endParaRPr dirty="0">
              <a:solidFill>
                <a:srgbClr val="1A20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000"/>
              <a:buFont typeface="Roboto Mono"/>
              <a:buChar char="●"/>
            </a:pPr>
            <a:r>
              <a:rPr lang="en-US" dirty="0" err="1">
                <a:solidFill>
                  <a:srgbClr val="1A2029"/>
                </a:solidFill>
                <a:latin typeface="Roboto Mono"/>
                <a:ea typeface="Roboto Mono"/>
                <a:cs typeface="Roboto Mono"/>
                <a:sym typeface="Roboto Mono"/>
              </a:rPr>
              <a:t>feed_dict</a:t>
            </a:r>
            <a:endParaRPr dirty="0">
              <a:solidFill>
                <a:srgbClr val="1A202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1"/>
          <p:cNvSpPr txBox="1">
            <a:spLocks noGrp="1"/>
          </p:cNvSpPr>
          <p:nvPr>
            <p:ph type="body" idx="1"/>
          </p:nvPr>
        </p:nvSpPr>
        <p:spPr>
          <a:xfrm>
            <a:off x="2283950" y="3992150"/>
            <a:ext cx="21292200" cy="78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33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A2029"/>
              </a:buClr>
              <a:buSzPts val="4800"/>
              <a:buFont typeface="Arial"/>
              <a:buChar char="●"/>
            </a:pPr>
            <a:r>
              <a:rPr lang="en-US" sz="4800" u="sng" dirty="0" smtClean="0">
                <a:solidFill>
                  <a:schemeClr val="hlink"/>
                </a:solidFill>
                <a:hlinkClick r:id="rId3"/>
              </a:rPr>
              <a:t>Hands-on 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Machine Learning with </a:t>
            </a:r>
            <a:r>
              <a:rPr lang="en-US" sz="4800" u="sng" dirty="0" err="1">
                <a:solidFill>
                  <a:schemeClr val="hlink"/>
                </a:solidFill>
                <a:hlinkClick r:id="rId3"/>
              </a:rPr>
              <a:t>Scikit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-Learn, </a:t>
            </a:r>
            <a:r>
              <a:rPr lang="en-US" sz="4800" u="sng" dirty="0" err="1">
                <a:solidFill>
                  <a:schemeClr val="hlink"/>
                </a:solidFill>
                <a:hlinkClick r:id="rId3"/>
              </a:rPr>
              <a:t>Keras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, </a:t>
            </a:r>
            <a:br>
              <a:rPr lang="en-US" sz="4800" u="sng" dirty="0">
                <a:solidFill>
                  <a:schemeClr val="hlink"/>
                </a:solidFill>
                <a:hlinkClick r:id="rId3"/>
              </a:rPr>
            </a:br>
            <a:r>
              <a:rPr lang="en-US" sz="4800" u="sng" dirty="0">
                <a:solidFill>
                  <a:schemeClr val="hlink"/>
                </a:solidFill>
                <a:hlinkClick r:id="rId3"/>
              </a:rPr>
              <a:t>and </a:t>
            </a:r>
            <a:r>
              <a:rPr lang="en-US" sz="4800" u="sng" dirty="0" err="1">
                <a:solidFill>
                  <a:schemeClr val="hlink"/>
                </a:solidFill>
                <a:hlinkClick r:id="rId3"/>
              </a:rPr>
              <a:t>TensorFlow</a:t>
            </a:r>
            <a:r>
              <a:rPr lang="en-US" sz="4800" u="sng" dirty="0">
                <a:solidFill>
                  <a:schemeClr val="hlink"/>
                </a:solidFill>
                <a:hlinkClick r:id="rId3"/>
              </a:rPr>
              <a:t> 2.0</a:t>
            </a:r>
            <a:r>
              <a:rPr lang="en-US" sz="4800" dirty="0">
                <a:solidFill>
                  <a:srgbClr val="000000"/>
                </a:solidFill>
              </a:rPr>
              <a:t>, by </a:t>
            </a:r>
            <a:r>
              <a:rPr lang="en-US" sz="4800" dirty="0" err="1">
                <a:solidFill>
                  <a:srgbClr val="000000"/>
                </a:solidFill>
              </a:rPr>
              <a:t>Aurélien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r>
              <a:rPr lang="en-US" sz="4800" dirty="0" err="1">
                <a:solidFill>
                  <a:srgbClr val="000000"/>
                </a:solidFill>
              </a:rPr>
              <a:t>Géron</a:t>
            </a:r>
            <a:r>
              <a:rPr lang="en-US" sz="4800" dirty="0">
                <a:solidFill>
                  <a:srgbClr val="000000"/>
                </a:solidFill>
              </a:rPr>
              <a:t> </a:t>
            </a:r>
            <a:r>
              <a:rPr lang="en-US" sz="4800" dirty="0">
                <a:solidFill>
                  <a:srgbClr val="1A2029"/>
                </a:solidFill>
              </a:rPr>
              <a:t/>
            </a:r>
            <a:br>
              <a:rPr lang="en-US" sz="4800" dirty="0">
                <a:solidFill>
                  <a:srgbClr val="1A2029"/>
                </a:solidFill>
              </a:rPr>
            </a:br>
            <a:endParaRPr sz="4800" dirty="0">
              <a:solidFill>
                <a:srgbClr val="1A2029"/>
              </a:solidFill>
            </a:endParaRP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800"/>
              <a:buFont typeface="Arial"/>
              <a:buChar char="●"/>
            </a:pPr>
            <a:r>
              <a:rPr lang="en-US" sz="4800" u="sng" dirty="0">
                <a:solidFill>
                  <a:schemeClr val="hlink"/>
                </a:solidFill>
                <a:hlinkClick r:id="rId4"/>
              </a:rPr>
              <a:t>Deep Learning with Python</a:t>
            </a:r>
            <a:r>
              <a:rPr lang="en-US" sz="4800" dirty="0">
                <a:solidFill>
                  <a:srgbClr val="1A2029"/>
                </a:solidFill>
              </a:rPr>
              <a:t>, by François </a:t>
            </a:r>
            <a:r>
              <a:rPr lang="en-US" sz="4800" dirty="0" err="1" smtClean="0">
                <a:solidFill>
                  <a:srgbClr val="1A2029"/>
                </a:solidFill>
              </a:rPr>
              <a:t>Chollet</a:t>
            </a:r>
            <a:r>
              <a:rPr lang="en-US" sz="4800" dirty="0" smtClean="0">
                <a:solidFill>
                  <a:srgbClr val="1A2029"/>
                </a:solidFill>
              </a:rPr>
              <a:t> </a:t>
            </a:r>
          </a:p>
          <a:p>
            <a:pPr marL="45720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29"/>
              </a:buClr>
              <a:buSzPts val="4800"/>
              <a:buFont typeface="Arial"/>
              <a:buChar char="●"/>
            </a:pPr>
            <a:endParaRPr lang="en-US" sz="4800" dirty="0">
              <a:solidFill>
                <a:srgbClr val="1A2029"/>
              </a:solidFill>
            </a:endParaRPr>
          </a:p>
          <a:p>
            <a:pPr lvl="0" indent="-533400">
              <a:lnSpc>
                <a:spcPct val="115000"/>
              </a:lnSpc>
              <a:buClr>
                <a:srgbClr val="1A2029"/>
              </a:buClr>
              <a:buSzPts val="4800"/>
              <a:buFont typeface="Arial"/>
              <a:buChar char="●"/>
            </a:pPr>
            <a:r>
              <a:rPr lang="en-US" sz="4800" dirty="0">
                <a:hlinkClick r:id="rId5"/>
              </a:rPr>
              <a:t>https://</a:t>
            </a:r>
            <a:r>
              <a:rPr lang="en-US" sz="4800" dirty="0" smtClean="0">
                <a:hlinkClick r:id="rId5"/>
              </a:rPr>
              <a:t>colab.research.google.com</a:t>
            </a:r>
            <a:r>
              <a:rPr lang="en-US" sz="4800" dirty="0" smtClean="0"/>
              <a:t> Google </a:t>
            </a:r>
            <a:r>
              <a:rPr lang="en-US" sz="4800" dirty="0" err="1" smtClean="0"/>
              <a:t>Colab</a:t>
            </a:r>
            <a:endParaRPr lang="en-US" sz="4800" dirty="0" smtClean="0"/>
          </a:p>
          <a:p>
            <a:pPr lvl="0" indent="-533400">
              <a:lnSpc>
                <a:spcPct val="115000"/>
              </a:lnSpc>
              <a:buClr>
                <a:srgbClr val="1A2029"/>
              </a:buClr>
              <a:buSzPts val="4800"/>
              <a:buFont typeface="Arial"/>
              <a:buChar char="●"/>
            </a:pPr>
            <a:endParaRPr lang="en-US" sz="4800" dirty="0">
              <a:solidFill>
                <a:srgbClr val="1A2029"/>
              </a:solidFill>
            </a:endParaRPr>
          </a:p>
          <a:p>
            <a:pPr lvl="0" indent="-533400">
              <a:lnSpc>
                <a:spcPct val="115000"/>
              </a:lnSpc>
              <a:buClr>
                <a:srgbClr val="1A2029"/>
              </a:buClr>
              <a:buSzPts val="4800"/>
              <a:buFont typeface="Arial"/>
              <a:buChar char="●"/>
            </a:pPr>
            <a:endParaRPr lang="en-US" sz="4800" dirty="0" smtClean="0">
              <a:solidFill>
                <a:srgbClr val="1A2029"/>
              </a:solidFill>
            </a:endParaRPr>
          </a:p>
        </p:txBody>
      </p:sp>
      <p:sp>
        <p:nvSpPr>
          <p:cNvPr id="1134" name="Google Shape;1134;p191"/>
          <p:cNvSpPr txBox="1">
            <a:spLocks noGrp="1"/>
          </p:cNvSpPr>
          <p:nvPr>
            <p:ph type="title"/>
          </p:nvPr>
        </p:nvSpPr>
        <p:spPr>
          <a:xfrm>
            <a:off x="2283950" y="1696200"/>
            <a:ext cx="190014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dirty="0" smtClean="0"/>
              <a:t>Литература</a:t>
            </a:r>
            <a:endParaRPr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2"/>
          <p:cNvSpPr txBox="1">
            <a:spLocks noGrp="1"/>
          </p:cNvSpPr>
          <p:nvPr>
            <p:ph type="body" idx="2"/>
          </p:nvPr>
        </p:nvSpPr>
        <p:spPr>
          <a:xfrm>
            <a:off x="4349875" y="10251695"/>
            <a:ext cx="60435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@dedkoster</a:t>
            </a:r>
            <a:endParaRPr/>
          </a:p>
        </p:txBody>
      </p:sp>
      <p:sp>
        <p:nvSpPr>
          <p:cNvPr id="1140" name="Google Shape;1140;p192"/>
          <p:cNvSpPr txBox="1">
            <a:spLocks noGrp="1"/>
          </p:cNvSpPr>
          <p:nvPr>
            <p:ph type="body" idx="1"/>
          </p:nvPr>
        </p:nvSpPr>
        <p:spPr>
          <a:xfrm>
            <a:off x="4349872" y="9601600"/>
            <a:ext cx="56844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Константин Алексин</a:t>
            </a:r>
            <a:endParaRPr dirty="0"/>
          </a:p>
        </p:txBody>
      </p:sp>
      <p:sp>
        <p:nvSpPr>
          <p:cNvPr id="1141" name="Google Shape;1141;p192"/>
          <p:cNvSpPr txBox="1">
            <a:spLocks noGrp="1"/>
          </p:cNvSpPr>
          <p:nvPr>
            <p:ph type="title"/>
          </p:nvPr>
        </p:nvSpPr>
        <p:spPr>
          <a:xfrm>
            <a:off x="2142000" y="4712575"/>
            <a:ext cx="125484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dirty="0"/>
          </a:p>
        </p:txBody>
      </p:sp>
      <p:pic>
        <p:nvPicPr>
          <p:cNvPr id="1142" name="Google Shape;1142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012" y="9231475"/>
            <a:ext cx="15430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92"/>
          <p:cNvPicPr preferRelativeResize="0"/>
          <p:nvPr/>
        </p:nvPicPr>
        <p:blipFill rotWithShape="1">
          <a:blip r:embed="rId4">
            <a:alphaModFix/>
          </a:blip>
          <a:srcRect l="50" t="5731" r="-50" b="18956"/>
          <a:stretch/>
        </p:blipFill>
        <p:spPr>
          <a:xfrm>
            <a:off x="1493925" y="9702725"/>
            <a:ext cx="2029200" cy="210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722;p136"/>
          <p:cNvSpPr txBox="1"/>
          <p:nvPr/>
        </p:nvSpPr>
        <p:spPr>
          <a:xfrm>
            <a:off x="2171700" y="12516325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sz="2800" dirty="0" smtClean="0">
                <a:solidFill>
                  <a:schemeClr val="tx1"/>
                </a:solidFill>
              </a:rPr>
              <a:t>Исходник презентации: </a:t>
            </a:r>
            <a:r>
              <a:rPr lang="en-US" sz="2800" u="sng" dirty="0" smtClean="0">
                <a:solidFill>
                  <a:schemeClr val="hlink"/>
                </a:solidFill>
              </a:rPr>
              <a:t>bit.ly/</a:t>
            </a:r>
            <a:r>
              <a:rPr lang="en-US" sz="2800" u="sng" dirty="0" err="1" smtClean="0">
                <a:solidFill>
                  <a:schemeClr val="hlink"/>
                </a:solidFill>
              </a:rPr>
              <a:t>tf</a:t>
            </a:r>
            <a:r>
              <a:rPr lang="en-US" sz="2800" u="sng" dirty="0" smtClean="0">
                <a:solidFill>
                  <a:schemeClr val="hlink"/>
                </a:solidFill>
              </a:rPr>
              <a:t>-</a:t>
            </a:r>
            <a:r>
              <a:rPr lang="en-US" sz="2800" u="sng" dirty="0" err="1" smtClean="0">
                <a:solidFill>
                  <a:schemeClr val="hlink"/>
                </a:solidFill>
              </a:rPr>
              <a:t>src</a:t>
            </a:r>
            <a:r>
              <a:rPr lang="en-US" sz="2800" u="sng" dirty="0" smtClean="0">
                <a:solidFill>
                  <a:schemeClr val="hlink"/>
                </a:solidFill>
              </a:rPr>
              <a:t>-presentation</a:t>
            </a:r>
            <a:endParaRPr lang="en-US" sz="2800" u="sng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Time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http://bit.ly/gdg-tf2-practice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542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32"/>
          <p:cNvSpPr txBox="1">
            <a:spLocks noGrp="1"/>
          </p:cNvSpPr>
          <p:nvPr>
            <p:ph type="title"/>
          </p:nvPr>
        </p:nvSpPr>
        <p:spPr>
          <a:xfrm>
            <a:off x="2171524" y="978971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/>
              <a:t>Изумительная вещь</a:t>
            </a:r>
            <a:r>
              <a:rPr lang="en-US" sz="8000" dirty="0" smtClean="0"/>
              <a:t> </a:t>
            </a:r>
            <a:r>
              <a:rPr lang="en-US" sz="8000" dirty="0"/>
              <a:t>(1 </a:t>
            </a:r>
            <a:r>
              <a:rPr lang="ru-RU" sz="8000" dirty="0" smtClean="0"/>
              <a:t>из</a:t>
            </a:r>
            <a:r>
              <a:rPr lang="en-US" sz="8000" dirty="0" smtClean="0"/>
              <a:t> </a:t>
            </a:r>
            <a:r>
              <a:rPr lang="en-US" sz="8000" dirty="0"/>
              <a:t>3)</a:t>
            </a:r>
            <a:endParaRPr sz="8000" dirty="0"/>
          </a:p>
        </p:txBody>
      </p:sp>
      <p:sp>
        <p:nvSpPr>
          <p:cNvPr id="679" name="Google Shape;679;p132"/>
          <p:cNvSpPr txBox="1"/>
          <p:nvPr/>
        </p:nvSpPr>
        <p:spPr>
          <a:xfrm>
            <a:off x="2171700" y="12142887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bit.ly/mini-dream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4"/>
              </a:rPr>
              <a:t>tensorflow.org/alpha/tutorials/generative/</a:t>
            </a:r>
            <a:r>
              <a:rPr lang="en-US" sz="2800" u="sng" dirty="0" err="1">
                <a:solidFill>
                  <a:schemeClr val="hlink"/>
                </a:solidFill>
                <a:hlinkClick r:id="rId4"/>
              </a:rPr>
              <a:t>style_transfer</a:t>
            </a:r>
            <a:endParaRPr sz="2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0" name="Google Shape;680;p132"/>
          <p:cNvSpPr txBox="1"/>
          <p:nvPr/>
        </p:nvSpPr>
        <p:spPr>
          <a:xfrm>
            <a:off x="5736975" y="11200925"/>
            <a:ext cx="131763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81" name="Google Shape;681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4241663"/>
            <a:ext cx="9387190" cy="70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5908" y="4241663"/>
            <a:ext cx="9387190" cy="702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32"/>
          <p:cNvSpPr txBox="1"/>
          <p:nvPr/>
        </p:nvSpPr>
        <p:spPr>
          <a:xfrm>
            <a:off x="2261925" y="2365829"/>
            <a:ext cx="17205300" cy="113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На грани искусства </a:t>
            </a:r>
            <a:r>
              <a:rPr lang="ru-RU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и </a:t>
            </a:r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науки. </a:t>
            </a:r>
          </a:p>
          <a:p>
            <a:pPr lvl="0"/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Глубокое </a:t>
            </a:r>
            <a:r>
              <a:rPr lang="ru-RU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обучение как </a:t>
            </a:r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обучение представлениям.</a:t>
            </a: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33"/>
          <p:cNvSpPr txBox="1">
            <a:spLocks noGrp="1"/>
          </p:cNvSpPr>
          <p:nvPr>
            <p:ph type="title"/>
          </p:nvPr>
        </p:nvSpPr>
        <p:spPr>
          <a:xfrm>
            <a:off x="2171524" y="978971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/>
              <a:t>Изумительная вещь</a:t>
            </a:r>
            <a:r>
              <a:rPr lang="en-US" sz="8000" dirty="0" smtClean="0"/>
              <a:t> </a:t>
            </a:r>
            <a:r>
              <a:rPr lang="en-US" sz="8000" dirty="0"/>
              <a:t>(2 </a:t>
            </a:r>
            <a:r>
              <a:rPr lang="ru-RU" sz="8000" dirty="0" smtClean="0"/>
              <a:t>из</a:t>
            </a:r>
            <a:r>
              <a:rPr lang="en-US" sz="8000" dirty="0" smtClean="0"/>
              <a:t> </a:t>
            </a:r>
            <a:r>
              <a:rPr lang="en-US" sz="8000" dirty="0"/>
              <a:t>3)</a:t>
            </a:r>
            <a:endParaRPr sz="8000" dirty="0"/>
          </a:p>
        </p:txBody>
      </p:sp>
      <p:sp>
        <p:nvSpPr>
          <p:cNvPr id="689" name="Google Shape;689;p133"/>
          <p:cNvSpPr txBox="1"/>
          <p:nvPr/>
        </p:nvSpPr>
        <p:spPr>
          <a:xfrm>
            <a:off x="2171700" y="12135325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bit.ly/mini-</a:t>
            </a:r>
            <a:r>
              <a:rPr lang="en-US" sz="2800" u="sng" dirty="0" err="1">
                <a:solidFill>
                  <a:schemeClr val="hlink"/>
                </a:solidFill>
                <a:hlinkClick r:id="rId3"/>
              </a:rPr>
              <a:t>nmt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4"/>
              </a:rPr>
              <a:t>tensorflow.org/alpha/tutorials/text/</a:t>
            </a:r>
            <a:r>
              <a:rPr lang="en-US" sz="2800" u="sng" dirty="0" err="1">
                <a:solidFill>
                  <a:schemeClr val="hlink"/>
                </a:solidFill>
                <a:hlinkClick r:id="rId4"/>
              </a:rPr>
              <a:t>nmt_with_attention</a:t>
            </a:r>
            <a:endParaRPr sz="2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0" name="Google Shape;690;p133"/>
          <p:cNvSpPr txBox="1"/>
          <p:nvPr/>
        </p:nvSpPr>
        <p:spPr>
          <a:xfrm>
            <a:off x="6264525" y="11200925"/>
            <a:ext cx="3011400" cy="7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91" name="Google Shape;691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900" y="5371675"/>
            <a:ext cx="8042461" cy="5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33"/>
          <p:cNvSpPr txBox="1"/>
          <p:nvPr/>
        </p:nvSpPr>
        <p:spPr>
          <a:xfrm>
            <a:off x="2171524" y="2402648"/>
            <a:ext cx="150153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Кодер / декодеры. </a:t>
            </a:r>
            <a:endParaRPr lang="ru-RU" sz="4400" dirty="0" smtClean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lvl="0"/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Глубокое обучение как сжатие данных.</a:t>
            </a:r>
            <a:r>
              <a:rPr lang="en-US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Char char="●"/>
            </a:pPr>
            <a:r>
              <a:rPr lang="ru-RU" sz="3600" dirty="0" smtClean="0">
                <a:latin typeface="Google Sans"/>
                <a:ea typeface="Google Sans"/>
                <a:cs typeface="Google Sans"/>
                <a:sym typeface="Google Sans"/>
              </a:rPr>
              <a:t>Предложение</a:t>
            </a:r>
            <a:r>
              <a:rPr lang="en-US" sz="3600" dirty="0" smtClean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3600" dirty="0">
                <a:latin typeface="Google Sans"/>
                <a:ea typeface="Google Sans"/>
                <a:cs typeface="Google Sans"/>
                <a:sym typeface="Google Sans"/>
              </a:rPr>
              <a:t>-&gt; RNN -&gt; </a:t>
            </a:r>
            <a:r>
              <a:rPr lang="ru-RU" sz="3600" dirty="0" smtClean="0">
                <a:latin typeface="Google Sans"/>
                <a:ea typeface="Google Sans"/>
                <a:cs typeface="Google Sans"/>
                <a:sym typeface="Google Sans"/>
              </a:rPr>
              <a:t>вектор</a:t>
            </a:r>
            <a:endParaRPr sz="36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3" name="Google Shape;693;p133"/>
          <p:cNvSpPr txBox="1"/>
          <p:nvPr/>
        </p:nvSpPr>
        <p:spPr>
          <a:xfrm>
            <a:off x="12272200" y="4229100"/>
            <a:ext cx="11261700" cy="759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sentences = [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(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"Do you want a cup of coffee?"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"¿Quieres una taza de café?"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),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...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34"/>
          <p:cNvSpPr txBox="1">
            <a:spLocks noGrp="1"/>
          </p:cNvSpPr>
          <p:nvPr>
            <p:ph type="body" idx="1"/>
          </p:nvPr>
        </p:nvSpPr>
        <p:spPr>
          <a:xfrm>
            <a:off x="2131550" y="3717440"/>
            <a:ext cx="21907500" cy="5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1A2029"/>
                </a:solidFill>
              </a:rPr>
              <a:t>Вы переводите прямо: </a:t>
            </a:r>
            <a:r>
              <a:rPr lang="ru-RU" sz="4400" b="1" i="1" dirty="0" smtClean="0">
                <a:solidFill>
                  <a:srgbClr val="FF6C00"/>
                </a:solidFill>
              </a:rPr>
              <a:t>источник</a:t>
            </a:r>
            <a:r>
              <a:rPr lang="en-US" sz="4400" b="1" i="1" dirty="0" smtClean="0">
                <a:solidFill>
                  <a:srgbClr val="FF6C00"/>
                </a:solidFill>
              </a:rPr>
              <a:t> </a:t>
            </a:r>
            <a:r>
              <a:rPr lang="en-US" sz="4400" b="1" i="1" dirty="0">
                <a:solidFill>
                  <a:srgbClr val="FF6C00"/>
                </a:solidFill>
              </a:rPr>
              <a:t>-&gt; </a:t>
            </a:r>
            <a:r>
              <a:rPr lang="ru-RU" sz="4400" b="1" i="1" dirty="0" smtClean="0">
                <a:solidFill>
                  <a:srgbClr val="FF6C00"/>
                </a:solidFill>
              </a:rPr>
              <a:t>перевод</a:t>
            </a:r>
            <a:r>
              <a:rPr lang="en-US" sz="4400" dirty="0" smtClean="0">
                <a:solidFill>
                  <a:srgbClr val="1A2029"/>
                </a:solidFill>
              </a:rPr>
              <a:t>, </a:t>
            </a:r>
            <a:r>
              <a:rPr lang="ru-RU" sz="4400" dirty="0" smtClean="0">
                <a:solidFill>
                  <a:srgbClr val="1A2029"/>
                </a:solidFill>
              </a:rPr>
              <a:t>или</a:t>
            </a:r>
            <a:r>
              <a:rPr lang="en-US" sz="4400" dirty="0" smtClean="0">
                <a:solidFill>
                  <a:srgbClr val="1A2029"/>
                </a:solidFill>
              </a:rPr>
              <a:t> </a:t>
            </a:r>
            <a:r>
              <a:rPr lang="ru-RU" sz="4400" b="1" i="1" dirty="0" smtClean="0">
                <a:solidFill>
                  <a:srgbClr val="FF6C00"/>
                </a:solidFill>
              </a:rPr>
              <a:t>источник</a:t>
            </a:r>
            <a:r>
              <a:rPr lang="en-US" sz="4400" b="1" i="1" dirty="0" smtClean="0">
                <a:solidFill>
                  <a:srgbClr val="FF6C00"/>
                </a:solidFill>
              </a:rPr>
              <a:t> </a:t>
            </a:r>
            <a:r>
              <a:rPr lang="en-US" sz="4400" b="1" i="1" dirty="0">
                <a:solidFill>
                  <a:srgbClr val="FF6C00"/>
                </a:solidFill>
              </a:rPr>
              <a:t>-&gt; </a:t>
            </a:r>
            <a:r>
              <a:rPr lang="ru-RU" sz="4400" b="1" i="1" dirty="0" smtClean="0">
                <a:solidFill>
                  <a:srgbClr val="FF6C00"/>
                </a:solidFill>
              </a:rPr>
              <a:t>значение</a:t>
            </a:r>
            <a:r>
              <a:rPr lang="en-US" sz="4400" b="1" i="1" dirty="0" smtClean="0">
                <a:solidFill>
                  <a:srgbClr val="FF6C00"/>
                </a:solidFill>
              </a:rPr>
              <a:t> </a:t>
            </a:r>
            <a:r>
              <a:rPr lang="en-US" sz="4400" b="1" i="1" dirty="0">
                <a:solidFill>
                  <a:srgbClr val="FF6C00"/>
                </a:solidFill>
              </a:rPr>
              <a:t>-&gt; </a:t>
            </a:r>
            <a:r>
              <a:rPr lang="ru-RU" sz="4400" b="1" i="1" dirty="0" smtClean="0">
                <a:solidFill>
                  <a:srgbClr val="FF6C00"/>
                </a:solidFill>
              </a:rPr>
              <a:t>перевод</a:t>
            </a:r>
            <a:r>
              <a:rPr lang="en-US" sz="4400" dirty="0" smtClean="0">
                <a:solidFill>
                  <a:srgbClr val="1A2029"/>
                </a:solidFill>
              </a:rPr>
              <a:t>?</a:t>
            </a:r>
            <a:endParaRPr sz="4400" dirty="0">
              <a:solidFill>
                <a:srgbClr val="1A202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</p:txBody>
      </p:sp>
      <p:sp>
        <p:nvSpPr>
          <p:cNvPr id="699" name="Google Shape;699;p134"/>
          <p:cNvSpPr txBox="1">
            <a:spLocks noGrp="1"/>
          </p:cNvSpPr>
          <p:nvPr>
            <p:ph type="title"/>
          </p:nvPr>
        </p:nvSpPr>
        <p:spPr>
          <a:xfrm>
            <a:off x="2095325" y="1548436"/>
            <a:ext cx="197874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/>
              <a:t>Как вы переводите?</a:t>
            </a:r>
            <a:endParaRPr sz="8000" dirty="0"/>
          </a:p>
        </p:txBody>
      </p:sp>
      <p:sp>
        <p:nvSpPr>
          <p:cNvPr id="700" name="Google Shape;700;p134"/>
          <p:cNvSpPr txBox="1"/>
          <p:nvPr/>
        </p:nvSpPr>
        <p:spPr>
          <a:xfrm>
            <a:off x="3360420" y="6814497"/>
            <a:ext cx="3553205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rgbClr val="4688F1"/>
                </a:solidFill>
                <a:latin typeface="Google Sans"/>
                <a:ea typeface="Google Sans"/>
                <a:cs typeface="Google Sans"/>
                <a:sym typeface="Google Sans"/>
              </a:rPr>
              <a:t>Испанский</a:t>
            </a:r>
            <a:endParaRPr sz="4800" b="1" dirty="0">
              <a:solidFill>
                <a:srgbClr val="4688F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1" name="Google Shape;701;p134"/>
          <p:cNvSpPr txBox="1"/>
          <p:nvPr/>
        </p:nvSpPr>
        <p:spPr>
          <a:xfrm>
            <a:off x="2628900" y="9896900"/>
            <a:ext cx="4284725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rgbClr val="4688F1"/>
                </a:solidFill>
                <a:latin typeface="Google Sans"/>
                <a:ea typeface="Google Sans"/>
                <a:cs typeface="Google Sans"/>
                <a:sym typeface="Google Sans"/>
              </a:rPr>
              <a:t>Французский</a:t>
            </a:r>
            <a:endParaRPr sz="4800" b="1" dirty="0">
              <a:solidFill>
                <a:srgbClr val="4688F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2" name="Google Shape;702;p134"/>
          <p:cNvSpPr txBox="1"/>
          <p:nvPr/>
        </p:nvSpPr>
        <p:spPr>
          <a:xfrm>
            <a:off x="9463525" y="7962850"/>
            <a:ext cx="47919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b="1" dirty="0">
                <a:solidFill>
                  <a:srgbClr val="4688F1"/>
                </a:solidFill>
                <a:latin typeface="Google Sans"/>
                <a:ea typeface="Google Sans"/>
                <a:cs typeface="Google Sans"/>
                <a:sym typeface="Google Sans"/>
              </a:rPr>
              <a:t>Межъязыковое представление</a:t>
            </a:r>
            <a:endParaRPr lang="en-US" sz="4400" b="1" dirty="0">
              <a:solidFill>
                <a:srgbClr val="4688F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134"/>
          <p:cNvSpPr txBox="1"/>
          <p:nvPr/>
        </p:nvSpPr>
        <p:spPr>
          <a:xfrm>
            <a:off x="16793274" y="8399300"/>
            <a:ext cx="3913275" cy="79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rgbClr val="4688F1"/>
                </a:solidFill>
                <a:latin typeface="Google Sans"/>
                <a:ea typeface="Google Sans"/>
                <a:cs typeface="Google Sans"/>
                <a:sym typeface="Google Sans"/>
              </a:rPr>
              <a:t>Английский</a:t>
            </a:r>
            <a:endParaRPr sz="4800" b="1" dirty="0">
              <a:solidFill>
                <a:srgbClr val="4688F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704" name="Google Shape;704;p134"/>
          <p:cNvCxnSpPr/>
          <p:nvPr/>
        </p:nvCxnSpPr>
        <p:spPr>
          <a:xfrm>
            <a:off x="7265375" y="7932597"/>
            <a:ext cx="1362900" cy="5274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134"/>
          <p:cNvCxnSpPr/>
          <p:nvPr/>
        </p:nvCxnSpPr>
        <p:spPr>
          <a:xfrm rot="10800000" flipH="1">
            <a:off x="7265375" y="9670075"/>
            <a:ext cx="1362900" cy="5715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134"/>
          <p:cNvCxnSpPr/>
          <p:nvPr/>
        </p:nvCxnSpPr>
        <p:spPr>
          <a:xfrm>
            <a:off x="14209825" y="8843600"/>
            <a:ext cx="20223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7" name="Google Shape;707;p134"/>
          <p:cNvSpPr txBox="1"/>
          <p:nvPr/>
        </p:nvSpPr>
        <p:spPr>
          <a:xfrm>
            <a:off x="2171700" y="12638688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tensorflow.org/alpha/tutorials/text/nmt_with_attention</a:t>
            </a:r>
            <a:endParaRPr sz="2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35"/>
          <p:cNvSpPr txBox="1"/>
          <p:nvPr/>
        </p:nvSpPr>
        <p:spPr>
          <a:xfrm>
            <a:off x="2171700" y="12135325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bit.ly/mini-nmt</a:t>
            </a:r>
            <a:endParaRPr sz="2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tensorflow.org/alpha/tutorials/text/nmt_with_attention</a:t>
            </a:r>
            <a:endParaRPr sz="2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3" name="Google Shape;713;p135"/>
          <p:cNvSpPr txBox="1"/>
          <p:nvPr/>
        </p:nvSpPr>
        <p:spPr>
          <a:xfrm>
            <a:off x="6264525" y="11200925"/>
            <a:ext cx="3011400" cy="7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14" name="Google Shape;714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900" y="5371675"/>
            <a:ext cx="8042461" cy="59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35"/>
          <p:cNvSpPr txBox="1"/>
          <p:nvPr/>
        </p:nvSpPr>
        <p:spPr>
          <a:xfrm>
            <a:off x="2261925" y="2733175"/>
            <a:ext cx="183360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Возможности на стыке лингвистики и глубокого обучения.</a:t>
            </a: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135"/>
          <p:cNvSpPr txBox="1"/>
          <p:nvPr/>
        </p:nvSpPr>
        <p:spPr>
          <a:xfrm>
            <a:off x="12272200" y="4229100"/>
            <a:ext cx="11261700" cy="759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sentences = [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(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"Do you want a cup of coffee?"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"¿Quieres una taza de café?"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),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...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(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“Voulez-vous une tasse de café?”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,</a:t>
            </a:r>
            <a:b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</a:t>
            </a:r>
            <a:r>
              <a:rPr lang="en-US" sz="4400">
                <a:solidFill>
                  <a:srgbClr val="00FF00"/>
                </a:solidFill>
                <a:latin typeface="Google Sans"/>
                <a:ea typeface="Google Sans"/>
                <a:cs typeface="Google Sans"/>
                <a:sym typeface="Google Sans"/>
              </a:rPr>
              <a:t>“¿Quieres una taza de café?”</a:t>
            </a: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 ...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]</a:t>
            </a:r>
            <a:endParaRPr sz="44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7" name="Google Shape;717;p135"/>
          <p:cNvSpPr txBox="1">
            <a:spLocks noGrp="1"/>
          </p:cNvSpPr>
          <p:nvPr>
            <p:ph type="title"/>
          </p:nvPr>
        </p:nvSpPr>
        <p:spPr>
          <a:xfrm>
            <a:off x="2171524" y="978971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/>
              <a:t>Изумительная вещь </a:t>
            </a:r>
            <a:r>
              <a:rPr lang="en-US" sz="8000" dirty="0" smtClean="0"/>
              <a:t>(2 </a:t>
            </a:r>
            <a:r>
              <a:rPr lang="ru-RU" sz="8000" dirty="0" smtClean="0"/>
              <a:t>из</a:t>
            </a:r>
            <a:r>
              <a:rPr lang="en-US" sz="8000" dirty="0" smtClean="0"/>
              <a:t> </a:t>
            </a:r>
            <a:r>
              <a:rPr lang="en-US" sz="8000" dirty="0"/>
              <a:t>3)</a:t>
            </a:r>
            <a:endParaRPr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36"/>
          <p:cNvSpPr txBox="1"/>
          <p:nvPr/>
        </p:nvSpPr>
        <p:spPr>
          <a:xfrm>
            <a:off x="2171700" y="12516325"/>
            <a:ext cx="152592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chemeClr val="hlink"/>
                </a:solidFill>
                <a:hlinkClick r:id="rId3"/>
              </a:rPr>
              <a:t>tensorflow.org/alpha/tutorials/text/</a:t>
            </a:r>
            <a:r>
              <a:rPr lang="en-US" sz="2800" u="sng" dirty="0" err="1">
                <a:solidFill>
                  <a:schemeClr val="hlink"/>
                </a:solidFill>
                <a:hlinkClick r:id="rId3"/>
              </a:rPr>
              <a:t>image_captioning</a:t>
            </a:r>
            <a:endParaRPr sz="2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3" name="Google Shape;7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700" y="3500950"/>
            <a:ext cx="11315699" cy="75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36"/>
          <p:cNvSpPr txBox="1"/>
          <p:nvPr/>
        </p:nvSpPr>
        <p:spPr>
          <a:xfrm>
            <a:off x="5736975" y="11200925"/>
            <a:ext cx="131763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5" name="Google Shape;725;p136"/>
          <p:cNvSpPr txBox="1"/>
          <p:nvPr/>
        </p:nvSpPr>
        <p:spPr>
          <a:xfrm>
            <a:off x="2365700" y="11378550"/>
            <a:ext cx="113157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1" dirty="0" smtClean="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rPr>
              <a:t>“A surfer riding on a wave”</a:t>
            </a:r>
            <a:endParaRPr sz="4800" i="1" dirty="0">
              <a:solidFill>
                <a:srgbClr val="FF6C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6" name="Google Shape;726;p136"/>
          <p:cNvSpPr txBox="1">
            <a:spLocks noGrp="1"/>
          </p:cNvSpPr>
          <p:nvPr>
            <p:ph type="title"/>
          </p:nvPr>
        </p:nvSpPr>
        <p:spPr>
          <a:xfrm>
            <a:off x="2171524" y="978971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/>
              <a:t>Изумительная вещь </a:t>
            </a:r>
            <a:r>
              <a:rPr lang="en-US" sz="8000" dirty="0" smtClean="0"/>
              <a:t>(3 </a:t>
            </a:r>
            <a:r>
              <a:rPr lang="ru-RU" sz="8000" dirty="0" smtClean="0"/>
              <a:t>из</a:t>
            </a:r>
            <a:r>
              <a:rPr lang="en-US" sz="8000" dirty="0" smtClean="0"/>
              <a:t> </a:t>
            </a:r>
            <a:r>
              <a:rPr lang="en-US" sz="8000" dirty="0"/>
              <a:t>3)</a:t>
            </a:r>
            <a:endParaRPr sz="8000" dirty="0"/>
          </a:p>
        </p:txBody>
      </p:sp>
      <p:sp>
        <p:nvSpPr>
          <p:cNvPr id="727" name="Google Shape;727;p136"/>
          <p:cNvSpPr txBox="1"/>
          <p:nvPr/>
        </p:nvSpPr>
        <p:spPr>
          <a:xfrm>
            <a:off x="14076950" y="3500975"/>
            <a:ext cx="9817800" cy="7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err="1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Энкодер</a:t>
            </a:r>
            <a:r>
              <a:rPr lang="en-US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4400" dirty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Font typeface="Google Sans"/>
              <a:buChar char="●"/>
            </a:pPr>
            <a:r>
              <a:rPr lang="en-US" sz="4400" dirty="0">
                <a:latin typeface="Google Sans"/>
                <a:ea typeface="Google Sans"/>
                <a:cs typeface="Google Sans"/>
                <a:sym typeface="Google Sans"/>
              </a:rPr>
              <a:t>CNN -&gt; </a:t>
            </a:r>
            <a:r>
              <a:rPr lang="ru-RU" sz="4400" dirty="0" smtClean="0">
                <a:latin typeface="Google Sans"/>
                <a:ea typeface="Google Sans"/>
                <a:cs typeface="Google Sans"/>
                <a:sym typeface="Google Sans"/>
              </a:rPr>
              <a:t>Вектор</a:t>
            </a:r>
            <a:endParaRPr sz="4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solidFill>
                  <a:srgbClr val="FF6F00"/>
                </a:solidFill>
                <a:latin typeface="Google Sans"/>
                <a:ea typeface="Google Sans"/>
                <a:cs typeface="Google Sans"/>
                <a:sym typeface="Google Sans"/>
              </a:rPr>
              <a:t>Декодер</a:t>
            </a:r>
            <a:r>
              <a:rPr lang="en-US" sz="4400" dirty="0"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US" sz="4400" dirty="0">
                <a:latin typeface="Google Sans"/>
                <a:ea typeface="Google Sans"/>
                <a:cs typeface="Google Sans"/>
                <a:sym typeface="Google Sans"/>
              </a:rPr>
            </a:br>
            <a:endParaRPr sz="4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Font typeface="Google Sans"/>
              <a:buChar char="●"/>
            </a:pPr>
            <a:r>
              <a:rPr lang="ru-RU" sz="4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Вектор</a:t>
            </a:r>
            <a:r>
              <a:rPr lang="en-US" sz="4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US" sz="4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-&gt; RNN -&gt; </a:t>
            </a:r>
            <a:r>
              <a:rPr lang="ru-RU" sz="4400" dirty="0" smtClean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Предложение</a:t>
            </a:r>
            <a:endParaRPr sz="4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FF6F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/O19 Sessions Slides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nsorFlo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nsorFlo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nsorFlo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nsorFlow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12053</TotalTime>
  <Words>2916</Words>
  <Application>Microsoft Office PowerPoint</Application>
  <PresentationFormat>Произвольный</PresentationFormat>
  <Paragraphs>472</Paragraphs>
  <Slides>45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45</vt:i4>
      </vt:variant>
    </vt:vector>
  </HeadingPairs>
  <TitlesOfParts>
    <vt:vector size="62" baseType="lpstr">
      <vt:lpstr>Open Sans</vt:lpstr>
      <vt:lpstr>Roboto</vt:lpstr>
      <vt:lpstr>Roboto Mono</vt:lpstr>
      <vt:lpstr>Roboto Light</vt:lpstr>
      <vt:lpstr>Consolas</vt:lpstr>
      <vt:lpstr>Arial</vt:lpstr>
      <vt:lpstr>Calibri</vt:lpstr>
      <vt:lpstr>Google Sans Medium</vt:lpstr>
      <vt:lpstr>Courier New</vt:lpstr>
      <vt:lpstr>Google Sans</vt:lpstr>
      <vt:lpstr>Avenir</vt:lpstr>
      <vt:lpstr>I/O19 Sessions Slides</vt:lpstr>
      <vt:lpstr>TensorFlow</vt:lpstr>
      <vt:lpstr>Simple Light</vt:lpstr>
      <vt:lpstr>TensorFlow</vt:lpstr>
      <vt:lpstr>TensorFlow</vt:lpstr>
      <vt:lpstr>TensorFlow</vt:lpstr>
      <vt:lpstr>Знакомство с TensorFlow 2.0 </vt:lpstr>
      <vt:lpstr>Содержание</vt:lpstr>
      <vt:lpstr>TensorFlow</vt:lpstr>
      <vt:lpstr>Презентация PowerPoint</vt:lpstr>
      <vt:lpstr>Изумительная вещь (1 из 3)</vt:lpstr>
      <vt:lpstr>Изумительная вещь (2 из 3)</vt:lpstr>
      <vt:lpstr>Как вы переводите?</vt:lpstr>
      <vt:lpstr>Изумительная вещь (2 из 3)</vt:lpstr>
      <vt:lpstr>Изумительная вещь (3 из 3)</vt:lpstr>
      <vt:lpstr>Говоря о изумительных вещах</vt:lpstr>
      <vt:lpstr>Мало примеров?</vt:lpstr>
      <vt:lpstr>TensorFlow отлично подходит для обучения (с TF2 самое лучшее время начать)</vt:lpstr>
      <vt:lpstr>Презентация PowerPoint</vt:lpstr>
      <vt:lpstr>Многое было улучшено в TF2</vt:lpstr>
      <vt:lpstr>TensorFlow 2.0 beta</vt:lpstr>
      <vt:lpstr>TensorFlow 2.0 beta</vt:lpstr>
      <vt:lpstr>TensorFlow 2.0 beta</vt:lpstr>
      <vt:lpstr>Стили работы с API</vt:lpstr>
      <vt:lpstr>Презентация PowerPoint</vt:lpstr>
      <vt:lpstr>Презентация PowerPoint</vt:lpstr>
      <vt:lpstr>Презентация PowerPoint</vt:lpstr>
      <vt:lpstr>Презентация PowerPoint</vt:lpstr>
      <vt:lpstr>От одной машины к распределенному вычислению</vt:lpstr>
      <vt:lpstr>Презентация PowerPoint</vt:lpstr>
      <vt:lpstr>Презентация PowerPoint</vt:lpstr>
      <vt:lpstr>Совместимость с экосистемой TensorFlow</vt:lpstr>
      <vt:lpstr>Цикл обучения</vt:lpstr>
      <vt:lpstr>Запускайте в любом месте</vt:lpstr>
      <vt:lpstr>Презентация PowerPoint</vt:lpstr>
      <vt:lpstr>Встроенная настройка производительности</vt:lpstr>
      <vt:lpstr>Презентация PowerPoint</vt:lpstr>
      <vt:lpstr>Разработчикам нужна производительность</vt:lpstr>
      <vt:lpstr>Презентация PowerPoint</vt:lpstr>
      <vt:lpstr>Что под капотом  Что такое TensorFlow? Какие проблемы он решает?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Доп. материалы</vt:lpstr>
      <vt:lpstr>Tutorials</vt:lpstr>
      <vt:lpstr>Литература</vt:lpstr>
      <vt:lpstr>Спасибо за внимание!</vt:lpstr>
      <vt:lpstr>Practice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с TensorFlow 2.0</dc:title>
  <dc:creator>Aleksin-KV</dc:creator>
  <cp:lastModifiedBy>Konstantin Alexin</cp:lastModifiedBy>
  <cp:revision>110</cp:revision>
  <dcterms:modified xsi:type="dcterms:W3CDTF">2019-09-07T03:22:48Z</dcterms:modified>
</cp:coreProperties>
</file>